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4"/>
  </p:handoutMasterIdLst>
  <p:sldIdLst>
    <p:sldId id="256" r:id="rId2"/>
    <p:sldId id="258" r:id="rId3"/>
  </p:sldIdLst>
  <p:sldSz cx="7559675" cy="1069181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26" autoAdjust="0"/>
    <p:restoredTop sz="94660"/>
  </p:normalViewPr>
  <p:slideViewPr>
    <p:cSldViewPr snapToGrid="0">
      <p:cViewPr varScale="1">
        <p:scale>
          <a:sx n="53" d="100"/>
          <a:sy n="53" d="100"/>
        </p:scale>
        <p:origin x="1964" y="60"/>
      </p:cViewPr>
      <p:guideLst/>
    </p:cSldViewPr>
  </p:slideViewPr>
  <p:notesTextViewPr>
    <p:cViewPr>
      <p:scale>
        <a:sx n="1" d="1"/>
        <a:sy n="1" d="1"/>
      </p:scale>
      <p:origin x="0" y="0"/>
    </p:cViewPr>
  </p:notesTextViewPr>
  <p:notesViewPr>
    <p:cSldViewPr snapToGrid="0">
      <p:cViewPr varScale="1">
        <p:scale>
          <a:sx n="120" d="100"/>
          <a:sy n="120" d="100"/>
        </p:scale>
        <p:origin x="4104" y="12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xmlns="" id="{A4B97150-D990-4BB1-A540-E5CE3A053B1D}"/>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xmlns="" id="{47617383-B0DB-45C1-82DE-81E5EFF27F27}"/>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392F55C5-4F5C-40DE-A5E2-2B5C5CD31F56}" type="datetimeFigureOut">
              <a:rPr lang="fr-FR" smtClean="0"/>
              <a:t>12/07/2021</a:t>
            </a:fld>
            <a:endParaRPr lang="fr-FR"/>
          </a:p>
        </p:txBody>
      </p:sp>
      <p:sp>
        <p:nvSpPr>
          <p:cNvPr id="4" name="Espace réservé du pied de page 3">
            <a:extLst>
              <a:ext uri="{FF2B5EF4-FFF2-40B4-BE49-F238E27FC236}">
                <a16:creationId xmlns:a16="http://schemas.microsoft.com/office/drawing/2014/main" xmlns="" id="{2B6B2198-8BDC-4235-B019-7B884AE7A1FE}"/>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xmlns="" id="{5202AA44-3879-41B5-B2B3-385B0CE7F91C}"/>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84D38282-2A60-4512-B38E-6BC3A667CFFB}" type="slidenum">
              <a:rPr lang="fr-FR" smtClean="0"/>
              <a:t>‹N°›</a:t>
            </a:fld>
            <a:endParaRPr lang="fr-FR"/>
          </a:p>
        </p:txBody>
      </p:sp>
    </p:spTree>
    <p:extLst>
      <p:ext uri="{BB962C8B-B14F-4D97-AF65-F5344CB8AC3E}">
        <p14:creationId xmlns:p14="http://schemas.microsoft.com/office/powerpoint/2010/main" val="377595787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19" name="Rectangle : avec coins arrondis en haut 18">
            <a:extLst>
              <a:ext uri="{FF2B5EF4-FFF2-40B4-BE49-F238E27FC236}">
                <a16:creationId xmlns:a16="http://schemas.microsoft.com/office/drawing/2014/main" xmlns="" id="{96EDF06B-C6C5-465A-8D2C-05C89E0FDA60}"/>
              </a:ext>
            </a:extLst>
          </p:cNvPr>
          <p:cNvSpPr/>
          <p:nvPr userDrawn="1"/>
        </p:nvSpPr>
        <p:spPr>
          <a:xfrm rot="5400000">
            <a:off x="62994" y="1955178"/>
            <a:ext cx="473101" cy="599090"/>
          </a:xfrm>
          <a:prstGeom prst="round2SameRect">
            <a:avLst>
              <a:gd name="adj1" fmla="val 32506"/>
              <a:gd name="adj2" fmla="val 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9" name="Image 8">
            <a:extLst>
              <a:ext uri="{FF2B5EF4-FFF2-40B4-BE49-F238E27FC236}">
                <a16:creationId xmlns:a16="http://schemas.microsoft.com/office/drawing/2014/main" xmlns="" id="{D34E1F82-9A09-4508-99D2-62B17544D78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937" b="89615"/>
          <a:stretch/>
        </p:blipFill>
        <p:spPr>
          <a:xfrm>
            <a:off x="4833257" y="0"/>
            <a:ext cx="2725898" cy="1110343"/>
          </a:xfrm>
          <a:prstGeom prst="rect">
            <a:avLst/>
          </a:prstGeom>
        </p:spPr>
      </p:pic>
      <p:sp>
        <p:nvSpPr>
          <p:cNvPr id="2" name="Title 1"/>
          <p:cNvSpPr>
            <a:spLocks noGrp="1"/>
          </p:cNvSpPr>
          <p:nvPr>
            <p:ph type="title" hasCustomPrompt="1"/>
          </p:nvPr>
        </p:nvSpPr>
        <p:spPr>
          <a:xfrm>
            <a:off x="755997" y="2018173"/>
            <a:ext cx="6055350" cy="471130"/>
          </a:xfrm>
        </p:spPr>
        <p:txBody>
          <a:bodyPr/>
          <a:lstStyle>
            <a:lvl1pPr>
              <a:defRPr/>
            </a:lvl1pPr>
          </a:lstStyle>
          <a:p>
            <a:r>
              <a:rPr lang="fr-FR" dirty="0"/>
              <a:t>titre</a:t>
            </a:r>
            <a:endParaRPr lang="en-US" dirty="0"/>
          </a:p>
        </p:txBody>
      </p:sp>
      <p:sp>
        <p:nvSpPr>
          <p:cNvPr id="3" name="Content Placeholder 2"/>
          <p:cNvSpPr>
            <a:spLocks noGrp="1"/>
          </p:cNvSpPr>
          <p:nvPr>
            <p:ph idx="1"/>
          </p:nvPr>
        </p:nvSpPr>
        <p:spPr>
          <a:xfrm>
            <a:off x="756000" y="3405797"/>
            <a:ext cx="6055347" cy="633478"/>
          </a:xfrm>
        </p:spPr>
        <p:txBody>
          <a:bodyPr/>
          <a:lstStyle>
            <a:lvl1pPr>
              <a:defRPr sz="2000"/>
            </a:lvl1pPr>
          </a:lstStyle>
          <a:p>
            <a:pPr lvl="0"/>
            <a:r>
              <a:rPr lang="fr-FR" dirty="0"/>
              <a:t>Cliquez pour modifier les styles du texte du masque</a:t>
            </a:r>
            <a:endParaRPr lang="en-US" dirty="0"/>
          </a:p>
        </p:txBody>
      </p:sp>
      <p:sp>
        <p:nvSpPr>
          <p:cNvPr id="11" name="Content Placeholder 2">
            <a:extLst>
              <a:ext uri="{FF2B5EF4-FFF2-40B4-BE49-F238E27FC236}">
                <a16:creationId xmlns:a16="http://schemas.microsoft.com/office/drawing/2014/main" xmlns="" id="{4B623373-40CB-419A-9264-FA3673AE3ACD}"/>
              </a:ext>
            </a:extLst>
          </p:cNvPr>
          <p:cNvSpPr>
            <a:spLocks noGrp="1"/>
          </p:cNvSpPr>
          <p:nvPr>
            <p:ph idx="14"/>
          </p:nvPr>
        </p:nvSpPr>
        <p:spPr>
          <a:xfrm>
            <a:off x="756000" y="8318554"/>
            <a:ext cx="6055347" cy="2145918"/>
          </a:xfrm>
        </p:spPr>
        <p:txBody>
          <a:bodyPr/>
          <a:lstStyle>
            <a:lvl1pPr>
              <a:spcAft>
                <a:spcPts val="0"/>
              </a:spcAft>
              <a:defRPr sz="1000" b="0">
                <a:solidFill>
                  <a:schemeClr val="tx1"/>
                </a:solidFill>
              </a:defRPr>
            </a:lvl1pPr>
            <a:lvl2pPr marL="93663" indent="-93663">
              <a:buClr>
                <a:schemeClr val="tx2"/>
              </a:buClr>
              <a:buFont typeface="Wingdings" panose="05000000000000000000" pitchFamily="2" charset="2"/>
              <a:buChar char="§"/>
              <a:defRPr sz="1000" b="0">
                <a:solidFill>
                  <a:schemeClr val="tx1"/>
                </a:solidFill>
              </a:defRPr>
            </a:lvl2pPr>
          </a:lstStyle>
          <a:p>
            <a:pPr lvl="0"/>
            <a:r>
              <a:rPr lang="fr-FR" dirty="0"/>
              <a:t>Cliquez pour modifier les styles du texte du masque</a:t>
            </a:r>
          </a:p>
          <a:p>
            <a:pPr lvl="1"/>
            <a:r>
              <a:rPr lang="fr-FR" dirty="0"/>
              <a:t>Deuxième niveau</a:t>
            </a:r>
            <a:endParaRPr lang="en-US" dirty="0"/>
          </a:p>
        </p:txBody>
      </p:sp>
      <p:sp>
        <p:nvSpPr>
          <p:cNvPr id="12" name="Content Placeholder 2">
            <a:extLst>
              <a:ext uri="{FF2B5EF4-FFF2-40B4-BE49-F238E27FC236}">
                <a16:creationId xmlns:a16="http://schemas.microsoft.com/office/drawing/2014/main" xmlns="" id="{38479475-12D7-4361-9BB5-A3181518BFC4}"/>
              </a:ext>
            </a:extLst>
          </p:cNvPr>
          <p:cNvSpPr>
            <a:spLocks noGrp="1"/>
          </p:cNvSpPr>
          <p:nvPr>
            <p:ph idx="15"/>
          </p:nvPr>
        </p:nvSpPr>
        <p:spPr>
          <a:xfrm>
            <a:off x="756000" y="7029925"/>
            <a:ext cx="6055347" cy="1063690"/>
          </a:xfrm>
          <a:ln w="28575">
            <a:solidFill>
              <a:schemeClr val="accent1"/>
            </a:solidFill>
          </a:ln>
        </p:spPr>
        <p:txBody>
          <a:bodyPr lIns="180000" tIns="180000" rIns="180000" bIns="180000"/>
          <a:lstStyle>
            <a:lvl1pPr>
              <a:spcBef>
                <a:spcPts val="600"/>
              </a:spcBef>
              <a:spcAft>
                <a:spcPts val="0"/>
              </a:spcAft>
              <a:defRPr sz="1200" b="1">
                <a:solidFill>
                  <a:schemeClr val="accent1"/>
                </a:solidFill>
              </a:defRPr>
            </a:lvl1pPr>
            <a:lvl2pPr marL="93663" indent="-93663">
              <a:buClr>
                <a:schemeClr val="tx2"/>
              </a:buClr>
              <a:buFont typeface="Wingdings" panose="05000000000000000000" pitchFamily="2" charset="2"/>
              <a:buChar char="§"/>
              <a:defRPr sz="1300" b="1">
                <a:solidFill>
                  <a:schemeClr val="accent1"/>
                </a:solidFill>
              </a:defRPr>
            </a:lvl2pPr>
          </a:lstStyle>
          <a:p>
            <a:pPr lvl="0"/>
            <a:r>
              <a:rPr lang="fr-FR" dirty="0"/>
              <a:t>Cliquez pour modifier les styles du texte du masque</a:t>
            </a:r>
          </a:p>
        </p:txBody>
      </p:sp>
      <p:grpSp>
        <p:nvGrpSpPr>
          <p:cNvPr id="15" name="Graphique 13">
            <a:extLst>
              <a:ext uri="{FF2B5EF4-FFF2-40B4-BE49-F238E27FC236}">
                <a16:creationId xmlns:a16="http://schemas.microsoft.com/office/drawing/2014/main" xmlns="" id="{4FE053EF-A866-4D55-A3CB-C06D37FF80D7}"/>
              </a:ext>
            </a:extLst>
          </p:cNvPr>
          <p:cNvGrpSpPr/>
          <p:nvPr/>
        </p:nvGrpSpPr>
        <p:grpSpPr>
          <a:xfrm>
            <a:off x="0" y="8965650"/>
            <a:ext cx="1726163" cy="1726163"/>
            <a:chOff x="0" y="9534111"/>
            <a:chExt cx="1206817" cy="1206817"/>
          </a:xfrm>
        </p:grpSpPr>
        <p:sp>
          <p:nvSpPr>
            <p:cNvPr id="16" name="Graphique 13">
              <a:extLst>
                <a:ext uri="{FF2B5EF4-FFF2-40B4-BE49-F238E27FC236}">
                  <a16:creationId xmlns:a16="http://schemas.microsoft.com/office/drawing/2014/main" xmlns="" id="{B11E5282-0139-4165-8774-494C7C941563}"/>
                </a:ext>
              </a:extLst>
            </p:cNvPr>
            <p:cNvSpPr/>
            <p:nvPr/>
          </p:nvSpPr>
          <p:spPr>
            <a:xfrm>
              <a:off x="0" y="9534111"/>
              <a:ext cx="573275" cy="1206817"/>
            </a:xfrm>
            <a:custGeom>
              <a:avLst/>
              <a:gdLst>
                <a:gd name="connsiteX0" fmla="*/ 548640 w 573275"/>
                <a:gd name="connsiteY0" fmla="*/ 971550 h 1206817"/>
                <a:gd name="connsiteX1" fmla="*/ 572453 w 573275"/>
                <a:gd name="connsiteY1" fmla="*/ 758190 h 1206817"/>
                <a:gd name="connsiteX2" fmla="*/ 569595 w 573275"/>
                <a:gd name="connsiteY2" fmla="*/ 730568 h 1206817"/>
                <a:gd name="connsiteX3" fmla="*/ 378143 w 573275"/>
                <a:gd name="connsiteY3" fmla="*/ 378143 h 1206817"/>
                <a:gd name="connsiteX4" fmla="*/ 0 w 573275"/>
                <a:gd name="connsiteY4" fmla="*/ 0 h 1206817"/>
                <a:gd name="connsiteX5" fmla="*/ 0 w 573275"/>
                <a:gd name="connsiteY5" fmla="*/ 358140 h 1206817"/>
                <a:gd name="connsiteX6" fmla="*/ 198120 w 573275"/>
                <a:gd name="connsiteY6" fmla="*/ 556260 h 1206817"/>
                <a:gd name="connsiteX7" fmla="*/ 322898 w 573275"/>
                <a:gd name="connsiteY7" fmla="*/ 748665 h 1206817"/>
                <a:gd name="connsiteX8" fmla="*/ 330518 w 573275"/>
                <a:gd name="connsiteY8" fmla="*/ 802005 h 1206817"/>
                <a:gd name="connsiteX9" fmla="*/ 239078 w 573275"/>
                <a:gd name="connsiteY9" fmla="*/ 1059180 h 1206817"/>
                <a:gd name="connsiteX10" fmla="*/ 150495 w 573275"/>
                <a:gd name="connsiteY10" fmla="*/ 1206818 h 1206817"/>
                <a:gd name="connsiteX11" fmla="*/ 413385 w 573275"/>
                <a:gd name="connsiteY11" fmla="*/ 1206818 h 1206817"/>
                <a:gd name="connsiteX12" fmla="*/ 548640 w 573275"/>
                <a:gd name="connsiteY12" fmla="*/ 971550 h 12068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73275" h="1206817">
                  <a:moveTo>
                    <a:pt x="548640" y="971550"/>
                  </a:moveTo>
                  <a:cubicBezTo>
                    <a:pt x="571500" y="892493"/>
                    <a:pt x="575310" y="818198"/>
                    <a:pt x="572453" y="758190"/>
                  </a:cubicBezTo>
                  <a:cubicBezTo>
                    <a:pt x="571500" y="748665"/>
                    <a:pt x="570548" y="739140"/>
                    <a:pt x="569595" y="730568"/>
                  </a:cubicBezTo>
                  <a:cubicBezTo>
                    <a:pt x="549593" y="568643"/>
                    <a:pt x="470535" y="470535"/>
                    <a:pt x="378143" y="378143"/>
                  </a:cubicBezTo>
                  <a:lnTo>
                    <a:pt x="0" y="0"/>
                  </a:lnTo>
                  <a:lnTo>
                    <a:pt x="0" y="358140"/>
                  </a:lnTo>
                  <a:lnTo>
                    <a:pt x="198120" y="556260"/>
                  </a:lnTo>
                  <a:cubicBezTo>
                    <a:pt x="253365" y="611505"/>
                    <a:pt x="302895" y="661988"/>
                    <a:pt x="322898" y="748665"/>
                  </a:cubicBezTo>
                  <a:cubicBezTo>
                    <a:pt x="326708" y="764858"/>
                    <a:pt x="329565" y="782955"/>
                    <a:pt x="330518" y="802005"/>
                  </a:cubicBezTo>
                  <a:cubicBezTo>
                    <a:pt x="335280" y="893445"/>
                    <a:pt x="310515" y="987743"/>
                    <a:pt x="239078" y="1059180"/>
                  </a:cubicBezTo>
                  <a:cubicBezTo>
                    <a:pt x="203835" y="1094423"/>
                    <a:pt x="168593" y="1144905"/>
                    <a:pt x="150495" y="1206818"/>
                  </a:cubicBezTo>
                  <a:lnTo>
                    <a:pt x="413385" y="1206818"/>
                  </a:lnTo>
                  <a:cubicBezTo>
                    <a:pt x="484823" y="1130618"/>
                    <a:pt x="525780" y="1049655"/>
                    <a:pt x="548640" y="971550"/>
                  </a:cubicBezTo>
                </a:path>
              </a:pathLst>
            </a:custGeom>
            <a:solidFill>
              <a:schemeClr val="accent3"/>
            </a:solidFill>
            <a:ln w="9525" cap="flat">
              <a:noFill/>
              <a:prstDash val="solid"/>
              <a:miter/>
            </a:ln>
          </p:spPr>
          <p:txBody>
            <a:bodyPr rtlCol="0" anchor="ctr"/>
            <a:lstStyle/>
            <a:p>
              <a:endParaRPr lang="fr-FR"/>
            </a:p>
          </p:txBody>
        </p:sp>
        <p:sp>
          <p:nvSpPr>
            <p:cNvPr id="17" name="Graphique 13">
              <a:extLst>
                <a:ext uri="{FF2B5EF4-FFF2-40B4-BE49-F238E27FC236}">
                  <a16:creationId xmlns:a16="http://schemas.microsoft.com/office/drawing/2014/main" xmlns="" id="{4ED0D887-C606-4EBA-A443-25202B12A5C4}"/>
                </a:ext>
              </a:extLst>
            </p:cNvPr>
            <p:cNvSpPr/>
            <p:nvPr/>
          </p:nvSpPr>
          <p:spPr>
            <a:xfrm>
              <a:off x="952" y="10264678"/>
              <a:ext cx="1205864" cy="476250"/>
            </a:xfrm>
            <a:custGeom>
              <a:avLst/>
              <a:gdLst>
                <a:gd name="connsiteX0" fmla="*/ 239078 w 1205864"/>
                <a:gd name="connsiteY0" fmla="*/ 328613 h 476250"/>
                <a:gd name="connsiteX1" fmla="*/ 330518 w 1205864"/>
                <a:gd name="connsiteY1" fmla="*/ 71438 h 476250"/>
                <a:gd name="connsiteX2" fmla="*/ 322898 w 1205864"/>
                <a:gd name="connsiteY2" fmla="*/ 18098 h 476250"/>
                <a:gd name="connsiteX3" fmla="*/ 78105 w 1205864"/>
                <a:gd name="connsiteY3" fmla="*/ 162878 h 476250"/>
                <a:gd name="connsiteX4" fmla="*/ 0 w 1205864"/>
                <a:gd name="connsiteY4" fmla="*/ 260985 h 476250"/>
                <a:gd name="connsiteX5" fmla="*/ 0 w 1205864"/>
                <a:gd name="connsiteY5" fmla="*/ 475298 h 476250"/>
                <a:gd name="connsiteX6" fmla="*/ 151448 w 1205864"/>
                <a:gd name="connsiteY6" fmla="*/ 475298 h 476250"/>
                <a:gd name="connsiteX7" fmla="*/ 239078 w 1205864"/>
                <a:gd name="connsiteY7" fmla="*/ 328613 h 476250"/>
                <a:gd name="connsiteX8" fmla="*/ 1205865 w 1205864"/>
                <a:gd name="connsiteY8" fmla="*/ 476250 h 476250"/>
                <a:gd name="connsiteX9" fmla="*/ 904875 w 1205864"/>
                <a:gd name="connsiteY9" fmla="*/ 176213 h 476250"/>
                <a:gd name="connsiteX10" fmla="*/ 567690 w 1205864"/>
                <a:gd name="connsiteY10" fmla="*/ 0 h 476250"/>
                <a:gd name="connsiteX11" fmla="*/ 570548 w 1205864"/>
                <a:gd name="connsiteY11" fmla="*/ 27623 h 476250"/>
                <a:gd name="connsiteX12" fmla="*/ 546735 w 1205864"/>
                <a:gd name="connsiteY12" fmla="*/ 240983 h 476250"/>
                <a:gd name="connsiteX13" fmla="*/ 725805 w 1205864"/>
                <a:gd name="connsiteY13" fmla="*/ 354330 h 476250"/>
                <a:gd name="connsiteX14" fmla="*/ 847725 w 1205864"/>
                <a:gd name="connsiteY14" fmla="*/ 476250 h 476250"/>
                <a:gd name="connsiteX15" fmla="*/ 1205865 w 1205864"/>
                <a:gd name="connsiteY15" fmla="*/ 476250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05864" h="476250">
                  <a:moveTo>
                    <a:pt x="239078" y="328613"/>
                  </a:moveTo>
                  <a:cubicBezTo>
                    <a:pt x="309563" y="258128"/>
                    <a:pt x="335280" y="162878"/>
                    <a:pt x="330518" y="71438"/>
                  </a:cubicBezTo>
                  <a:cubicBezTo>
                    <a:pt x="328613" y="52388"/>
                    <a:pt x="326708" y="34290"/>
                    <a:pt x="322898" y="18098"/>
                  </a:cubicBezTo>
                  <a:cubicBezTo>
                    <a:pt x="227648" y="46673"/>
                    <a:pt x="142875" y="98108"/>
                    <a:pt x="78105" y="162878"/>
                  </a:cubicBezTo>
                  <a:cubicBezTo>
                    <a:pt x="50483" y="190500"/>
                    <a:pt x="23813" y="223838"/>
                    <a:pt x="0" y="260985"/>
                  </a:cubicBezTo>
                  <a:lnTo>
                    <a:pt x="0" y="475298"/>
                  </a:lnTo>
                  <a:lnTo>
                    <a:pt x="151448" y="475298"/>
                  </a:lnTo>
                  <a:cubicBezTo>
                    <a:pt x="168593" y="415290"/>
                    <a:pt x="203835" y="363855"/>
                    <a:pt x="239078" y="328613"/>
                  </a:cubicBezTo>
                  <a:moveTo>
                    <a:pt x="1205865" y="476250"/>
                  </a:moveTo>
                  <a:lnTo>
                    <a:pt x="904875" y="176213"/>
                  </a:lnTo>
                  <a:cubicBezTo>
                    <a:pt x="800100" y="71438"/>
                    <a:pt x="682943" y="17145"/>
                    <a:pt x="567690" y="0"/>
                  </a:cubicBezTo>
                  <a:cubicBezTo>
                    <a:pt x="568643" y="9525"/>
                    <a:pt x="569595" y="18098"/>
                    <a:pt x="570548" y="27623"/>
                  </a:cubicBezTo>
                  <a:cubicBezTo>
                    <a:pt x="574358" y="87630"/>
                    <a:pt x="569595" y="161925"/>
                    <a:pt x="546735" y="240983"/>
                  </a:cubicBezTo>
                  <a:cubicBezTo>
                    <a:pt x="602933" y="257175"/>
                    <a:pt x="662940" y="292418"/>
                    <a:pt x="725805" y="354330"/>
                  </a:cubicBezTo>
                  <a:lnTo>
                    <a:pt x="847725" y="476250"/>
                  </a:lnTo>
                  <a:lnTo>
                    <a:pt x="1205865" y="476250"/>
                  </a:lnTo>
                  <a:close/>
                </a:path>
              </a:pathLst>
            </a:custGeom>
            <a:solidFill>
              <a:srgbClr val="FFCB00"/>
            </a:solidFill>
            <a:ln w="9525" cap="flat">
              <a:noFill/>
              <a:prstDash val="solid"/>
              <a:miter/>
            </a:ln>
          </p:spPr>
          <p:txBody>
            <a:bodyPr rtlCol="0" anchor="ctr"/>
            <a:lstStyle/>
            <a:p>
              <a:endParaRPr lang="fr-FR"/>
            </a:p>
          </p:txBody>
        </p:sp>
      </p:grpSp>
      <p:sp>
        <p:nvSpPr>
          <p:cNvPr id="18" name="Content Placeholder 2">
            <a:extLst>
              <a:ext uri="{FF2B5EF4-FFF2-40B4-BE49-F238E27FC236}">
                <a16:creationId xmlns:a16="http://schemas.microsoft.com/office/drawing/2014/main" xmlns="" id="{0CC27A3A-141B-4B01-A136-EF2502A3F493}"/>
              </a:ext>
            </a:extLst>
          </p:cNvPr>
          <p:cNvSpPr>
            <a:spLocks noGrp="1"/>
          </p:cNvSpPr>
          <p:nvPr>
            <p:ph idx="16" hasCustomPrompt="1"/>
          </p:nvPr>
        </p:nvSpPr>
        <p:spPr>
          <a:xfrm>
            <a:off x="756001" y="3879489"/>
            <a:ext cx="2687288" cy="2340000"/>
          </a:xfrm>
        </p:spPr>
        <p:txBody>
          <a:bodyPr/>
          <a:lstStyle>
            <a:lvl1pPr>
              <a:spcAft>
                <a:spcPts val="0"/>
              </a:spcAft>
              <a:defRPr sz="1200"/>
            </a:lvl1pPr>
          </a:lstStyle>
          <a:p>
            <a:pPr lvl="0"/>
            <a:r>
              <a:rPr lang="fr-FR" dirty="0"/>
              <a:t>Deuxième niveau</a:t>
            </a:r>
            <a:endParaRPr lang="en-US" dirty="0"/>
          </a:p>
        </p:txBody>
      </p:sp>
      <p:sp>
        <p:nvSpPr>
          <p:cNvPr id="20" name="Espace réservé pour une image  19">
            <a:extLst>
              <a:ext uri="{FF2B5EF4-FFF2-40B4-BE49-F238E27FC236}">
                <a16:creationId xmlns:a16="http://schemas.microsoft.com/office/drawing/2014/main" xmlns="" id="{F450A2C2-E561-409F-A571-25DA9CB992A5}"/>
              </a:ext>
            </a:extLst>
          </p:cNvPr>
          <p:cNvSpPr>
            <a:spLocks noGrp="1"/>
          </p:cNvSpPr>
          <p:nvPr>
            <p:ph type="pic" sz="quarter" idx="17"/>
          </p:nvPr>
        </p:nvSpPr>
        <p:spPr>
          <a:xfrm>
            <a:off x="3641190" y="4265736"/>
            <a:ext cx="3170157" cy="1953753"/>
          </a:xfrm>
        </p:spPr>
        <p:txBody>
          <a:bodyPr/>
          <a:lstStyle/>
          <a:p>
            <a:endParaRPr lang="fr-FR" dirty="0"/>
          </a:p>
        </p:txBody>
      </p:sp>
      <p:pic>
        <p:nvPicPr>
          <p:cNvPr id="24" name="Image 23" descr="Une image contenant texte&#10;&#10;Description générée automatiquement">
            <a:extLst>
              <a:ext uri="{FF2B5EF4-FFF2-40B4-BE49-F238E27FC236}">
                <a16:creationId xmlns:a16="http://schemas.microsoft.com/office/drawing/2014/main" xmlns="" id="{237E45A0-30BE-47BE-B7CF-A40CE9633AB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55010" y="9659484"/>
            <a:ext cx="2530241" cy="582657"/>
          </a:xfrm>
          <a:prstGeom prst="rect">
            <a:avLst/>
          </a:prstGeom>
        </p:spPr>
      </p:pic>
      <p:sp>
        <p:nvSpPr>
          <p:cNvPr id="26" name="ZoneTexte 25">
            <a:extLst>
              <a:ext uri="{FF2B5EF4-FFF2-40B4-BE49-F238E27FC236}">
                <a16:creationId xmlns:a16="http://schemas.microsoft.com/office/drawing/2014/main" xmlns="" id="{81E6DCCF-D673-4FE3-9604-4354EE6F27B8}"/>
              </a:ext>
            </a:extLst>
          </p:cNvPr>
          <p:cNvSpPr txBox="1"/>
          <p:nvPr userDrawn="1"/>
        </p:nvSpPr>
        <p:spPr>
          <a:xfrm>
            <a:off x="755997" y="625153"/>
            <a:ext cx="4833039" cy="523220"/>
          </a:xfrm>
          <a:prstGeom prst="rect">
            <a:avLst/>
          </a:prstGeom>
          <a:noFill/>
        </p:spPr>
        <p:txBody>
          <a:bodyPr wrap="square" lIns="0" tIns="0" rIns="0" bIns="0" rtlCol="0">
            <a:noAutofit/>
          </a:bodyPr>
          <a:lstStyle/>
          <a:p>
            <a:pPr algn="l">
              <a:lnSpc>
                <a:spcPts val="1500"/>
              </a:lnSpc>
            </a:pPr>
            <a:r>
              <a:rPr lang="fr-FR" sz="1400" b="1" cap="all" baseline="0" dirty="0">
                <a:solidFill>
                  <a:schemeClr val="accent3"/>
                </a:solidFill>
                <a:latin typeface="Montserrat" panose="00000500000000000000" pitchFamily="2" charset="0"/>
              </a:rPr>
              <a:t>Gestion des emplois </a:t>
            </a:r>
            <a:br>
              <a:rPr lang="fr-FR" sz="1400" b="1" cap="all" baseline="0" dirty="0">
                <a:solidFill>
                  <a:schemeClr val="accent3"/>
                </a:solidFill>
                <a:latin typeface="Montserrat" panose="00000500000000000000" pitchFamily="2" charset="0"/>
              </a:rPr>
            </a:br>
            <a:r>
              <a:rPr lang="fr-FR" sz="1400" b="1" cap="all" baseline="0" dirty="0">
                <a:solidFill>
                  <a:schemeClr val="accent3"/>
                </a:solidFill>
                <a:latin typeface="Montserrat" panose="00000500000000000000" pitchFamily="2" charset="0"/>
              </a:rPr>
              <a:t>et des parcours professionnels</a:t>
            </a:r>
          </a:p>
        </p:txBody>
      </p:sp>
    </p:spTree>
    <p:extLst>
      <p:ext uri="{BB962C8B-B14F-4D97-AF65-F5344CB8AC3E}">
        <p14:creationId xmlns:p14="http://schemas.microsoft.com/office/powerpoint/2010/main" val="2069710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re et contenu">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xmlns="" id="{4B623373-40CB-419A-9264-FA3673AE3ACD}"/>
              </a:ext>
            </a:extLst>
          </p:cNvPr>
          <p:cNvSpPr>
            <a:spLocks noGrp="1"/>
          </p:cNvSpPr>
          <p:nvPr>
            <p:ph idx="14"/>
          </p:nvPr>
        </p:nvSpPr>
        <p:spPr>
          <a:xfrm>
            <a:off x="756000" y="452330"/>
            <a:ext cx="6055347" cy="2287588"/>
          </a:xfrm>
        </p:spPr>
        <p:txBody>
          <a:bodyPr/>
          <a:lstStyle>
            <a:lvl1pPr>
              <a:spcAft>
                <a:spcPts val="0"/>
              </a:spcAft>
              <a:defRPr sz="1000" b="0">
                <a:solidFill>
                  <a:schemeClr val="tx1"/>
                </a:solidFill>
              </a:defRPr>
            </a:lvl1pPr>
            <a:lvl2pPr marL="93663" indent="-93663">
              <a:buClr>
                <a:schemeClr val="tx2"/>
              </a:buClr>
              <a:buFont typeface="Wingdings" panose="05000000000000000000" pitchFamily="2" charset="2"/>
              <a:buChar char="§"/>
              <a:defRPr sz="1000" b="0">
                <a:solidFill>
                  <a:schemeClr val="tx1"/>
                </a:solidFill>
              </a:defRPr>
            </a:lvl2pPr>
          </a:lstStyle>
          <a:p>
            <a:pPr lvl="0"/>
            <a:r>
              <a:rPr lang="fr-FR" dirty="0"/>
              <a:t>Cliquez pour modifier les styles du texte du masque</a:t>
            </a:r>
          </a:p>
          <a:p>
            <a:pPr lvl="1"/>
            <a:r>
              <a:rPr lang="fr-FR" dirty="0"/>
              <a:t>Deuxième niveau</a:t>
            </a:r>
            <a:endParaRPr lang="en-US" dirty="0"/>
          </a:p>
        </p:txBody>
      </p:sp>
      <p:sp>
        <p:nvSpPr>
          <p:cNvPr id="12" name="Content Placeholder 2">
            <a:extLst>
              <a:ext uri="{FF2B5EF4-FFF2-40B4-BE49-F238E27FC236}">
                <a16:creationId xmlns:a16="http://schemas.microsoft.com/office/drawing/2014/main" xmlns="" id="{38479475-12D7-4361-9BB5-A3181518BFC4}"/>
              </a:ext>
            </a:extLst>
          </p:cNvPr>
          <p:cNvSpPr>
            <a:spLocks noGrp="1"/>
          </p:cNvSpPr>
          <p:nvPr>
            <p:ph idx="15"/>
          </p:nvPr>
        </p:nvSpPr>
        <p:spPr>
          <a:xfrm>
            <a:off x="756000" y="7941711"/>
            <a:ext cx="6055347" cy="1063690"/>
          </a:xfrm>
          <a:ln w="28575">
            <a:solidFill>
              <a:schemeClr val="accent1"/>
            </a:solidFill>
          </a:ln>
        </p:spPr>
        <p:txBody>
          <a:bodyPr lIns="180000" tIns="180000" rIns="180000" bIns="180000"/>
          <a:lstStyle>
            <a:lvl1pPr algn="r">
              <a:lnSpc>
                <a:spcPct val="100000"/>
              </a:lnSpc>
              <a:spcBef>
                <a:spcPts val="600"/>
              </a:spcBef>
              <a:spcAft>
                <a:spcPts val="0"/>
              </a:spcAft>
              <a:defRPr sz="1000" b="0">
                <a:solidFill>
                  <a:schemeClr val="tx1"/>
                </a:solidFill>
              </a:defRPr>
            </a:lvl1pPr>
            <a:lvl2pPr marL="0" indent="0" algn="r">
              <a:lnSpc>
                <a:spcPct val="100000"/>
              </a:lnSpc>
              <a:spcBef>
                <a:spcPts val="0"/>
              </a:spcBef>
              <a:buClr>
                <a:schemeClr val="tx2"/>
              </a:buClr>
              <a:buFont typeface="Wingdings" panose="05000000000000000000" pitchFamily="2" charset="2"/>
              <a:buNone/>
              <a:defRPr sz="1100" b="1">
                <a:solidFill>
                  <a:schemeClr val="accent1"/>
                </a:solidFill>
              </a:defRPr>
            </a:lvl2pPr>
          </a:lstStyle>
          <a:p>
            <a:pPr lvl="0"/>
            <a:r>
              <a:rPr lang="fr-FR" dirty="0"/>
              <a:t>Cliquez pour modifier les styles du texte du masque</a:t>
            </a:r>
          </a:p>
          <a:p>
            <a:pPr lvl="1"/>
            <a:r>
              <a:rPr lang="fr-FR" dirty="0"/>
              <a:t>Site</a:t>
            </a:r>
          </a:p>
        </p:txBody>
      </p:sp>
      <p:pic>
        <p:nvPicPr>
          <p:cNvPr id="5" name="Image 4" descr="Une image contenant texte&#10;&#10;Description générée automatiquement">
            <a:extLst>
              <a:ext uri="{FF2B5EF4-FFF2-40B4-BE49-F238E27FC236}">
                <a16:creationId xmlns:a16="http://schemas.microsoft.com/office/drawing/2014/main" xmlns="" id="{4F117E91-412E-4C7A-9CF9-C837F103DF9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93701" y="9204487"/>
            <a:ext cx="2144272" cy="493777"/>
          </a:xfrm>
          <a:prstGeom prst="rect">
            <a:avLst/>
          </a:prstGeom>
        </p:spPr>
      </p:pic>
      <p:sp>
        <p:nvSpPr>
          <p:cNvPr id="6" name="ZoneTexte 5">
            <a:extLst>
              <a:ext uri="{FF2B5EF4-FFF2-40B4-BE49-F238E27FC236}">
                <a16:creationId xmlns:a16="http://schemas.microsoft.com/office/drawing/2014/main" xmlns="" id="{71566908-C7B0-46BD-8D5B-AD7569B2D267}"/>
              </a:ext>
            </a:extLst>
          </p:cNvPr>
          <p:cNvSpPr txBox="1"/>
          <p:nvPr userDrawn="1"/>
        </p:nvSpPr>
        <p:spPr>
          <a:xfrm>
            <a:off x="4432041" y="9877846"/>
            <a:ext cx="2379306" cy="361637"/>
          </a:xfrm>
          <a:prstGeom prst="rect">
            <a:avLst/>
          </a:prstGeom>
          <a:noFill/>
        </p:spPr>
        <p:txBody>
          <a:bodyPr wrap="square" lIns="0" tIns="0" rIns="0" bIns="0" rtlCol="0">
            <a:noAutofit/>
          </a:bodyPr>
          <a:lstStyle/>
          <a:p>
            <a:pPr marR="0" algn="r" rtl="0"/>
            <a:r>
              <a:rPr lang="fr-FR" sz="650" b="0" i="0" u="none" strike="noStrike" baseline="0" dirty="0">
                <a:solidFill>
                  <a:schemeClr val="tx2"/>
                </a:solidFill>
                <a:latin typeface="Montserrat" panose="00000500000000000000" pitchFamily="2" charset="0"/>
              </a:rPr>
              <a:t>DIRECTION DES RESSOURCES HUMAINES GROUPE</a:t>
            </a:r>
          </a:p>
          <a:p>
            <a:pPr marR="0" algn="r" rtl="0"/>
            <a:r>
              <a:rPr lang="fr-FR" sz="550" b="0" i="0" u="none" strike="noStrike" baseline="0" dirty="0">
                <a:solidFill>
                  <a:schemeClr val="tx2"/>
                </a:solidFill>
                <a:latin typeface="Montserrat" panose="00000500000000000000" pitchFamily="2" charset="0"/>
              </a:rPr>
              <a:t>9 RUE DU COLONEL PIERRE AVIA</a:t>
            </a:r>
          </a:p>
          <a:p>
            <a:pPr marR="0" algn="r" rtl="0"/>
            <a:r>
              <a:rPr lang="fr-FR" sz="550" b="0" i="0" u="none" strike="noStrike" baseline="0" dirty="0">
                <a:solidFill>
                  <a:schemeClr val="tx2"/>
                </a:solidFill>
                <a:latin typeface="Montserrat" panose="00000500000000000000" pitchFamily="2" charset="0"/>
              </a:rPr>
              <a:t>75757 PARIS CEDEX 15</a:t>
            </a:r>
            <a:endParaRPr lang="fr-FR" sz="550" baseline="0" dirty="0">
              <a:solidFill>
                <a:schemeClr val="tx2"/>
              </a:solidFill>
            </a:endParaRPr>
          </a:p>
        </p:txBody>
      </p:sp>
      <p:sp>
        <p:nvSpPr>
          <p:cNvPr id="19" name="ZoneTexte 18">
            <a:extLst>
              <a:ext uri="{FF2B5EF4-FFF2-40B4-BE49-F238E27FC236}">
                <a16:creationId xmlns:a16="http://schemas.microsoft.com/office/drawing/2014/main" xmlns="" id="{1613E30F-CDF4-499B-AB37-9332069AFC71}"/>
              </a:ext>
            </a:extLst>
          </p:cNvPr>
          <p:cNvSpPr txBox="1"/>
          <p:nvPr userDrawn="1"/>
        </p:nvSpPr>
        <p:spPr>
          <a:xfrm rot="16200000">
            <a:off x="4132872" y="5420014"/>
            <a:ext cx="6666987" cy="361637"/>
          </a:xfrm>
          <a:prstGeom prst="rect">
            <a:avLst/>
          </a:prstGeom>
          <a:noFill/>
        </p:spPr>
        <p:txBody>
          <a:bodyPr wrap="square" lIns="0" tIns="0" rIns="0" bIns="0" rtlCol="0">
            <a:noAutofit/>
          </a:bodyPr>
          <a:lstStyle/>
          <a:p>
            <a:pPr marR="0" algn="l" rtl="0"/>
            <a:r>
              <a:rPr lang="fr-FR" sz="550" b="0" i="0" u="none" strike="noStrike" baseline="0" dirty="0">
                <a:solidFill>
                  <a:schemeClr val="tx1"/>
                </a:solidFill>
                <a:latin typeface="Montserrat" panose="00000500000000000000" pitchFamily="2" charset="0"/>
              </a:rPr>
              <a:t>La Poste – SA au capital de 5 364 851 364 euros – 356 000 000 RCS Paris – Siège social : 9 RUE DU COLONEL PIERRE AVIA – 75015 PARIS</a:t>
            </a:r>
            <a:endParaRPr lang="fr-FR" sz="550" baseline="0" dirty="0">
              <a:solidFill>
                <a:schemeClr val="tx1"/>
              </a:solidFill>
            </a:endParaRPr>
          </a:p>
        </p:txBody>
      </p:sp>
      <p:grpSp>
        <p:nvGrpSpPr>
          <p:cNvPr id="21" name="Graphique 13">
            <a:extLst>
              <a:ext uri="{FF2B5EF4-FFF2-40B4-BE49-F238E27FC236}">
                <a16:creationId xmlns:a16="http://schemas.microsoft.com/office/drawing/2014/main" xmlns="" id="{A7EBF959-F661-4F77-B923-304BC2EF4A65}"/>
              </a:ext>
            </a:extLst>
          </p:cNvPr>
          <p:cNvGrpSpPr/>
          <p:nvPr userDrawn="1"/>
        </p:nvGrpSpPr>
        <p:grpSpPr>
          <a:xfrm>
            <a:off x="0" y="8965650"/>
            <a:ext cx="1726163" cy="1726163"/>
            <a:chOff x="0" y="9534111"/>
            <a:chExt cx="1206817" cy="1206817"/>
          </a:xfrm>
        </p:grpSpPr>
        <p:sp>
          <p:nvSpPr>
            <p:cNvPr id="22" name="Graphique 13">
              <a:extLst>
                <a:ext uri="{FF2B5EF4-FFF2-40B4-BE49-F238E27FC236}">
                  <a16:creationId xmlns:a16="http://schemas.microsoft.com/office/drawing/2014/main" xmlns="" id="{EA3EC788-59A0-4E1B-9B3C-07ABA81F155B}"/>
                </a:ext>
              </a:extLst>
            </p:cNvPr>
            <p:cNvSpPr/>
            <p:nvPr/>
          </p:nvSpPr>
          <p:spPr>
            <a:xfrm>
              <a:off x="0" y="9534111"/>
              <a:ext cx="573275" cy="1206817"/>
            </a:xfrm>
            <a:custGeom>
              <a:avLst/>
              <a:gdLst>
                <a:gd name="connsiteX0" fmla="*/ 548640 w 573275"/>
                <a:gd name="connsiteY0" fmla="*/ 971550 h 1206817"/>
                <a:gd name="connsiteX1" fmla="*/ 572453 w 573275"/>
                <a:gd name="connsiteY1" fmla="*/ 758190 h 1206817"/>
                <a:gd name="connsiteX2" fmla="*/ 569595 w 573275"/>
                <a:gd name="connsiteY2" fmla="*/ 730568 h 1206817"/>
                <a:gd name="connsiteX3" fmla="*/ 378143 w 573275"/>
                <a:gd name="connsiteY3" fmla="*/ 378143 h 1206817"/>
                <a:gd name="connsiteX4" fmla="*/ 0 w 573275"/>
                <a:gd name="connsiteY4" fmla="*/ 0 h 1206817"/>
                <a:gd name="connsiteX5" fmla="*/ 0 w 573275"/>
                <a:gd name="connsiteY5" fmla="*/ 358140 h 1206817"/>
                <a:gd name="connsiteX6" fmla="*/ 198120 w 573275"/>
                <a:gd name="connsiteY6" fmla="*/ 556260 h 1206817"/>
                <a:gd name="connsiteX7" fmla="*/ 322898 w 573275"/>
                <a:gd name="connsiteY7" fmla="*/ 748665 h 1206817"/>
                <a:gd name="connsiteX8" fmla="*/ 330518 w 573275"/>
                <a:gd name="connsiteY8" fmla="*/ 802005 h 1206817"/>
                <a:gd name="connsiteX9" fmla="*/ 239078 w 573275"/>
                <a:gd name="connsiteY9" fmla="*/ 1059180 h 1206817"/>
                <a:gd name="connsiteX10" fmla="*/ 150495 w 573275"/>
                <a:gd name="connsiteY10" fmla="*/ 1206818 h 1206817"/>
                <a:gd name="connsiteX11" fmla="*/ 413385 w 573275"/>
                <a:gd name="connsiteY11" fmla="*/ 1206818 h 1206817"/>
                <a:gd name="connsiteX12" fmla="*/ 548640 w 573275"/>
                <a:gd name="connsiteY12" fmla="*/ 971550 h 12068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73275" h="1206817">
                  <a:moveTo>
                    <a:pt x="548640" y="971550"/>
                  </a:moveTo>
                  <a:cubicBezTo>
                    <a:pt x="571500" y="892493"/>
                    <a:pt x="575310" y="818198"/>
                    <a:pt x="572453" y="758190"/>
                  </a:cubicBezTo>
                  <a:cubicBezTo>
                    <a:pt x="571500" y="748665"/>
                    <a:pt x="570548" y="739140"/>
                    <a:pt x="569595" y="730568"/>
                  </a:cubicBezTo>
                  <a:cubicBezTo>
                    <a:pt x="549593" y="568643"/>
                    <a:pt x="470535" y="470535"/>
                    <a:pt x="378143" y="378143"/>
                  </a:cubicBezTo>
                  <a:lnTo>
                    <a:pt x="0" y="0"/>
                  </a:lnTo>
                  <a:lnTo>
                    <a:pt x="0" y="358140"/>
                  </a:lnTo>
                  <a:lnTo>
                    <a:pt x="198120" y="556260"/>
                  </a:lnTo>
                  <a:cubicBezTo>
                    <a:pt x="253365" y="611505"/>
                    <a:pt x="302895" y="661988"/>
                    <a:pt x="322898" y="748665"/>
                  </a:cubicBezTo>
                  <a:cubicBezTo>
                    <a:pt x="326708" y="764858"/>
                    <a:pt x="329565" y="782955"/>
                    <a:pt x="330518" y="802005"/>
                  </a:cubicBezTo>
                  <a:cubicBezTo>
                    <a:pt x="335280" y="893445"/>
                    <a:pt x="310515" y="987743"/>
                    <a:pt x="239078" y="1059180"/>
                  </a:cubicBezTo>
                  <a:cubicBezTo>
                    <a:pt x="203835" y="1094423"/>
                    <a:pt x="168593" y="1144905"/>
                    <a:pt x="150495" y="1206818"/>
                  </a:cubicBezTo>
                  <a:lnTo>
                    <a:pt x="413385" y="1206818"/>
                  </a:lnTo>
                  <a:cubicBezTo>
                    <a:pt x="484823" y="1130618"/>
                    <a:pt x="525780" y="1049655"/>
                    <a:pt x="548640" y="971550"/>
                  </a:cubicBezTo>
                </a:path>
              </a:pathLst>
            </a:custGeom>
            <a:solidFill>
              <a:schemeClr val="accent3"/>
            </a:solidFill>
            <a:ln w="9525" cap="flat">
              <a:noFill/>
              <a:prstDash val="solid"/>
              <a:miter/>
            </a:ln>
          </p:spPr>
          <p:txBody>
            <a:bodyPr rtlCol="0" anchor="ctr"/>
            <a:lstStyle/>
            <a:p>
              <a:endParaRPr lang="fr-FR"/>
            </a:p>
          </p:txBody>
        </p:sp>
        <p:sp>
          <p:nvSpPr>
            <p:cNvPr id="23" name="Graphique 13">
              <a:extLst>
                <a:ext uri="{FF2B5EF4-FFF2-40B4-BE49-F238E27FC236}">
                  <a16:creationId xmlns:a16="http://schemas.microsoft.com/office/drawing/2014/main" xmlns="" id="{82FDB822-BA04-4014-A36F-3126105C3BD6}"/>
                </a:ext>
              </a:extLst>
            </p:cNvPr>
            <p:cNvSpPr/>
            <p:nvPr/>
          </p:nvSpPr>
          <p:spPr>
            <a:xfrm>
              <a:off x="952" y="10264678"/>
              <a:ext cx="1205864" cy="476250"/>
            </a:xfrm>
            <a:custGeom>
              <a:avLst/>
              <a:gdLst>
                <a:gd name="connsiteX0" fmla="*/ 239078 w 1205864"/>
                <a:gd name="connsiteY0" fmla="*/ 328613 h 476250"/>
                <a:gd name="connsiteX1" fmla="*/ 330518 w 1205864"/>
                <a:gd name="connsiteY1" fmla="*/ 71438 h 476250"/>
                <a:gd name="connsiteX2" fmla="*/ 322898 w 1205864"/>
                <a:gd name="connsiteY2" fmla="*/ 18098 h 476250"/>
                <a:gd name="connsiteX3" fmla="*/ 78105 w 1205864"/>
                <a:gd name="connsiteY3" fmla="*/ 162878 h 476250"/>
                <a:gd name="connsiteX4" fmla="*/ 0 w 1205864"/>
                <a:gd name="connsiteY4" fmla="*/ 260985 h 476250"/>
                <a:gd name="connsiteX5" fmla="*/ 0 w 1205864"/>
                <a:gd name="connsiteY5" fmla="*/ 475298 h 476250"/>
                <a:gd name="connsiteX6" fmla="*/ 151448 w 1205864"/>
                <a:gd name="connsiteY6" fmla="*/ 475298 h 476250"/>
                <a:gd name="connsiteX7" fmla="*/ 239078 w 1205864"/>
                <a:gd name="connsiteY7" fmla="*/ 328613 h 476250"/>
                <a:gd name="connsiteX8" fmla="*/ 1205865 w 1205864"/>
                <a:gd name="connsiteY8" fmla="*/ 476250 h 476250"/>
                <a:gd name="connsiteX9" fmla="*/ 904875 w 1205864"/>
                <a:gd name="connsiteY9" fmla="*/ 176213 h 476250"/>
                <a:gd name="connsiteX10" fmla="*/ 567690 w 1205864"/>
                <a:gd name="connsiteY10" fmla="*/ 0 h 476250"/>
                <a:gd name="connsiteX11" fmla="*/ 570548 w 1205864"/>
                <a:gd name="connsiteY11" fmla="*/ 27623 h 476250"/>
                <a:gd name="connsiteX12" fmla="*/ 546735 w 1205864"/>
                <a:gd name="connsiteY12" fmla="*/ 240983 h 476250"/>
                <a:gd name="connsiteX13" fmla="*/ 725805 w 1205864"/>
                <a:gd name="connsiteY13" fmla="*/ 354330 h 476250"/>
                <a:gd name="connsiteX14" fmla="*/ 847725 w 1205864"/>
                <a:gd name="connsiteY14" fmla="*/ 476250 h 476250"/>
                <a:gd name="connsiteX15" fmla="*/ 1205865 w 1205864"/>
                <a:gd name="connsiteY15" fmla="*/ 476250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05864" h="476250">
                  <a:moveTo>
                    <a:pt x="239078" y="328613"/>
                  </a:moveTo>
                  <a:cubicBezTo>
                    <a:pt x="309563" y="258128"/>
                    <a:pt x="335280" y="162878"/>
                    <a:pt x="330518" y="71438"/>
                  </a:cubicBezTo>
                  <a:cubicBezTo>
                    <a:pt x="328613" y="52388"/>
                    <a:pt x="326708" y="34290"/>
                    <a:pt x="322898" y="18098"/>
                  </a:cubicBezTo>
                  <a:cubicBezTo>
                    <a:pt x="227648" y="46673"/>
                    <a:pt x="142875" y="98108"/>
                    <a:pt x="78105" y="162878"/>
                  </a:cubicBezTo>
                  <a:cubicBezTo>
                    <a:pt x="50483" y="190500"/>
                    <a:pt x="23813" y="223838"/>
                    <a:pt x="0" y="260985"/>
                  </a:cubicBezTo>
                  <a:lnTo>
                    <a:pt x="0" y="475298"/>
                  </a:lnTo>
                  <a:lnTo>
                    <a:pt x="151448" y="475298"/>
                  </a:lnTo>
                  <a:cubicBezTo>
                    <a:pt x="168593" y="415290"/>
                    <a:pt x="203835" y="363855"/>
                    <a:pt x="239078" y="328613"/>
                  </a:cubicBezTo>
                  <a:moveTo>
                    <a:pt x="1205865" y="476250"/>
                  </a:moveTo>
                  <a:lnTo>
                    <a:pt x="904875" y="176213"/>
                  </a:lnTo>
                  <a:cubicBezTo>
                    <a:pt x="800100" y="71438"/>
                    <a:pt x="682943" y="17145"/>
                    <a:pt x="567690" y="0"/>
                  </a:cubicBezTo>
                  <a:cubicBezTo>
                    <a:pt x="568643" y="9525"/>
                    <a:pt x="569595" y="18098"/>
                    <a:pt x="570548" y="27623"/>
                  </a:cubicBezTo>
                  <a:cubicBezTo>
                    <a:pt x="574358" y="87630"/>
                    <a:pt x="569595" y="161925"/>
                    <a:pt x="546735" y="240983"/>
                  </a:cubicBezTo>
                  <a:cubicBezTo>
                    <a:pt x="602933" y="257175"/>
                    <a:pt x="662940" y="292418"/>
                    <a:pt x="725805" y="354330"/>
                  </a:cubicBezTo>
                  <a:lnTo>
                    <a:pt x="847725" y="476250"/>
                  </a:lnTo>
                  <a:lnTo>
                    <a:pt x="1205865" y="476250"/>
                  </a:lnTo>
                  <a:close/>
                </a:path>
              </a:pathLst>
            </a:custGeom>
            <a:solidFill>
              <a:srgbClr val="FFCB00"/>
            </a:solidFill>
            <a:ln w="9525" cap="flat">
              <a:noFill/>
              <a:prstDash val="solid"/>
              <a:miter/>
            </a:ln>
          </p:spPr>
          <p:txBody>
            <a:bodyPr rtlCol="0" anchor="ctr"/>
            <a:lstStyle/>
            <a:p>
              <a:endParaRPr lang="fr-FR"/>
            </a:p>
          </p:txBody>
        </p:sp>
      </p:grpSp>
    </p:spTree>
    <p:extLst>
      <p:ext uri="{BB962C8B-B14F-4D97-AF65-F5344CB8AC3E}">
        <p14:creationId xmlns:p14="http://schemas.microsoft.com/office/powerpoint/2010/main" val="292441037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19728" y="3629608"/>
            <a:ext cx="6520220" cy="6000449"/>
          </a:xfrm>
          <a:prstGeom prst="rect">
            <a:avLst/>
          </a:prstGeom>
        </p:spPr>
        <p:txBody>
          <a:bodyPr vert="horz" lIns="0" tIns="0" rIns="0" bIns="0" rtlCol="0" anchor="t" anchorCtr="0">
            <a:noAutofit/>
          </a:bodyPr>
          <a:lstStyle/>
          <a:p>
            <a:pPr lvl="0"/>
            <a:r>
              <a:rPr lang="fr-FR" dirty="0"/>
              <a:t>Cliquez pour modifier les styles du texte du masque</a:t>
            </a:r>
          </a:p>
          <a:p>
            <a:pPr lvl="1"/>
            <a:r>
              <a:rPr lang="fr-FR" dirty="0"/>
              <a:t>Deuxième niveau</a:t>
            </a:r>
            <a:endParaRPr lang="en-US" dirty="0"/>
          </a:p>
        </p:txBody>
      </p:sp>
      <p:sp>
        <p:nvSpPr>
          <p:cNvPr id="2" name="Title Placeholder 1"/>
          <p:cNvSpPr>
            <a:spLocks noGrp="1"/>
          </p:cNvSpPr>
          <p:nvPr>
            <p:ph type="title"/>
          </p:nvPr>
        </p:nvSpPr>
        <p:spPr>
          <a:xfrm>
            <a:off x="519727" y="2491274"/>
            <a:ext cx="6520220" cy="471130"/>
          </a:xfrm>
          <a:prstGeom prst="rect">
            <a:avLst/>
          </a:prstGeom>
        </p:spPr>
        <p:txBody>
          <a:bodyPr vert="horz" lIns="0" tIns="0" rIns="0" bIns="0" rtlCol="0" anchor="t" anchorCtr="0">
            <a:noAutofit/>
          </a:bodyPr>
          <a:lstStyle/>
          <a:p>
            <a:r>
              <a:rPr lang="fr-FR" dirty="0"/>
              <a:t>titre</a:t>
            </a:r>
            <a:endParaRPr lang="en-US" dirty="0"/>
          </a:p>
        </p:txBody>
      </p:sp>
    </p:spTree>
    <p:extLst>
      <p:ext uri="{BB962C8B-B14F-4D97-AF65-F5344CB8AC3E}">
        <p14:creationId xmlns:p14="http://schemas.microsoft.com/office/powerpoint/2010/main" val="516741711"/>
      </p:ext>
    </p:extLst>
  </p:cSld>
  <p:clrMap bg1="lt1" tx1="dk1" bg2="lt2" tx2="dk2" accent1="accent1" accent2="accent2" accent3="accent3" accent4="accent4" accent5="accent5" accent6="accent6" hlink="hlink" folHlink="folHlink"/>
  <p:sldLayoutIdLst>
    <p:sldLayoutId id="2147483662" r:id="rId1"/>
    <p:sldLayoutId id="2147483663" r:id="rId2"/>
  </p:sldLayoutIdLst>
  <p:txStyles>
    <p:titleStyle>
      <a:lvl1pPr algn="l" defTabSz="755934" rtl="0" eaLnBrk="1" latinLnBrk="0" hangingPunct="1">
        <a:lnSpc>
          <a:spcPct val="90000"/>
        </a:lnSpc>
        <a:spcBef>
          <a:spcPct val="0"/>
        </a:spcBef>
        <a:buNone/>
        <a:defRPr sz="4300" kern="1200" cap="all" baseline="0">
          <a:solidFill>
            <a:schemeClr val="accent1"/>
          </a:solidFill>
          <a:latin typeface="Montserrat ExtraBold" panose="00000900000000000000" pitchFamily="2" charset="0"/>
          <a:ea typeface="+mj-ea"/>
          <a:cs typeface="+mj-cs"/>
        </a:defRPr>
      </a:lvl1pPr>
    </p:titleStyle>
    <p:bodyStyle>
      <a:lvl1pPr marL="0" indent="0" algn="l" defTabSz="755934" rtl="0" eaLnBrk="1" latinLnBrk="0" hangingPunct="1">
        <a:lnSpc>
          <a:spcPct val="90000"/>
        </a:lnSpc>
        <a:spcBef>
          <a:spcPts val="0"/>
        </a:spcBef>
        <a:spcAft>
          <a:spcPts val="1200"/>
        </a:spcAft>
        <a:buFont typeface="Arial" panose="020B0604020202020204" pitchFamily="34" charset="0"/>
        <a:buNone/>
        <a:defRPr sz="2400" b="1" kern="1200">
          <a:solidFill>
            <a:schemeClr val="accent1"/>
          </a:solidFill>
          <a:latin typeface="Montserrat" panose="00000500000000000000" pitchFamily="2" charset="0"/>
          <a:ea typeface="+mn-ea"/>
          <a:cs typeface="+mn-cs"/>
        </a:defRPr>
      </a:lvl1pPr>
      <a:lvl2pPr marL="0" indent="0" algn="l" defTabSz="755934" rtl="0" eaLnBrk="1" latinLnBrk="0" hangingPunct="1">
        <a:lnSpc>
          <a:spcPct val="90000"/>
        </a:lnSpc>
        <a:spcBef>
          <a:spcPts val="413"/>
        </a:spcBef>
        <a:buFont typeface="Arial" panose="020B0604020202020204" pitchFamily="34" charset="0"/>
        <a:buNone/>
        <a:defRPr sz="1400" b="1" kern="1200">
          <a:solidFill>
            <a:schemeClr val="accent1"/>
          </a:solidFill>
          <a:latin typeface="Montserrat" panose="00000500000000000000" pitchFamily="2" charset="0"/>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100" kern="1200">
          <a:solidFill>
            <a:schemeClr val="tx1"/>
          </a:solidFill>
          <a:latin typeface="Montserrat" panose="00000500000000000000" pitchFamily="2" charset="0"/>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ontserrat" panose="00000500000000000000" pitchFamily="2" charset="0"/>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ontserrat" panose="00000500000000000000" pitchFamily="2" charset="0"/>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rh.laposte.fr/evoluer-dans-le-groupe" TargetMode="External"/><Relationship Id="rId2" Type="http://schemas.openxmlformats.org/officeDocument/2006/relationships/hyperlink" Target="https://www.rh.laposte.fr/"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xmlns="" id="{8C645E26-FE03-4BCE-9361-CCEE088D6B51}"/>
              </a:ext>
            </a:extLst>
          </p:cNvPr>
          <p:cNvSpPr>
            <a:spLocks noGrp="1"/>
          </p:cNvSpPr>
          <p:nvPr>
            <p:ph type="title"/>
          </p:nvPr>
        </p:nvSpPr>
        <p:spPr/>
        <p:txBody>
          <a:bodyPr/>
          <a:lstStyle/>
          <a:p>
            <a:r>
              <a:rPr lang="fr-FR" dirty="0"/>
              <a:t>Mémo </a:t>
            </a:r>
            <a:r>
              <a:rPr lang="fr-FR" dirty="0" err="1"/>
              <a:t>rh</a:t>
            </a:r>
            <a:endParaRPr lang="fr-FR" dirty="0"/>
          </a:p>
        </p:txBody>
      </p:sp>
      <p:sp>
        <p:nvSpPr>
          <p:cNvPr id="5" name="Espace réservé du contenu 4">
            <a:extLst>
              <a:ext uri="{FF2B5EF4-FFF2-40B4-BE49-F238E27FC236}">
                <a16:creationId xmlns:a16="http://schemas.microsoft.com/office/drawing/2014/main" xmlns="" id="{6152C15C-DDFE-4124-B735-64BB59E98702}"/>
              </a:ext>
            </a:extLst>
          </p:cNvPr>
          <p:cNvSpPr>
            <a:spLocks noGrp="1"/>
          </p:cNvSpPr>
          <p:nvPr>
            <p:ph idx="1"/>
          </p:nvPr>
        </p:nvSpPr>
        <p:spPr>
          <a:xfrm>
            <a:off x="755996" y="2960878"/>
            <a:ext cx="6055347" cy="633478"/>
          </a:xfrm>
        </p:spPr>
        <p:txBody>
          <a:bodyPr/>
          <a:lstStyle/>
          <a:p>
            <a:r>
              <a:rPr lang="fr-FR" dirty="0" smtClean="0"/>
              <a:t>Je veux changer de métier : l’itinéraire </a:t>
            </a:r>
            <a:r>
              <a:rPr lang="fr-FR" dirty="0"/>
              <a:t>balisé </a:t>
            </a:r>
            <a:endParaRPr lang="fr-FR" sz="2000" dirty="0"/>
          </a:p>
        </p:txBody>
      </p:sp>
      <p:sp>
        <p:nvSpPr>
          <p:cNvPr id="9" name="Espace réservé du contenu 8">
            <a:extLst>
              <a:ext uri="{FF2B5EF4-FFF2-40B4-BE49-F238E27FC236}">
                <a16:creationId xmlns:a16="http://schemas.microsoft.com/office/drawing/2014/main" xmlns="" id="{53EF0A20-A797-4AF6-97B7-F857600045D9}"/>
              </a:ext>
            </a:extLst>
          </p:cNvPr>
          <p:cNvSpPr>
            <a:spLocks noGrp="1"/>
          </p:cNvSpPr>
          <p:nvPr>
            <p:ph idx="16"/>
          </p:nvPr>
        </p:nvSpPr>
        <p:spPr>
          <a:xfrm>
            <a:off x="755997" y="3878953"/>
            <a:ext cx="2770970" cy="2340000"/>
          </a:xfrm>
        </p:spPr>
        <p:txBody>
          <a:bodyPr/>
          <a:lstStyle/>
          <a:p>
            <a:r>
              <a:rPr lang="fr-FR" sz="1400" dirty="0"/>
              <a:t>L’accord social du 4 mai 2021 crée </a:t>
            </a:r>
            <a:r>
              <a:rPr lang="fr-FR" sz="1400" dirty="0" smtClean="0"/>
              <a:t>un nouveau dispositif de mobilité interne : </a:t>
            </a:r>
            <a:r>
              <a:rPr lang="fr-FR" sz="1400" dirty="0" smtClean="0"/>
              <a:t>l’itinéraire balisé </a:t>
            </a:r>
            <a:r>
              <a:rPr lang="fr-FR" sz="1400" dirty="0" smtClean="0"/>
              <a:t>!</a:t>
            </a:r>
            <a:endParaRPr lang="fr-FR" sz="1400" dirty="0"/>
          </a:p>
        </p:txBody>
      </p:sp>
      <p:sp>
        <p:nvSpPr>
          <p:cNvPr id="14" name="Espace réservé du contenu 7">
            <a:extLst>
              <a:ext uri="{FF2B5EF4-FFF2-40B4-BE49-F238E27FC236}">
                <a16:creationId xmlns:a16="http://schemas.microsoft.com/office/drawing/2014/main" xmlns="" id="{B3FF5FEB-D5E2-412C-B5F0-41B5F4804C48}"/>
              </a:ext>
            </a:extLst>
          </p:cNvPr>
          <p:cNvSpPr>
            <a:spLocks noGrp="1"/>
          </p:cNvSpPr>
          <p:nvPr>
            <p:ph idx="15"/>
          </p:nvPr>
        </p:nvSpPr>
        <p:spPr>
          <a:xfrm>
            <a:off x="755997" y="6076617"/>
            <a:ext cx="6055347" cy="1418443"/>
          </a:xfrm>
        </p:spPr>
        <p:txBody>
          <a:bodyPr/>
          <a:lstStyle/>
          <a:p>
            <a:r>
              <a:rPr lang="fr-FR" dirty="0"/>
              <a:t>DATE DE PUBLICATION DU MÉMO  |  </a:t>
            </a:r>
            <a:r>
              <a:rPr lang="fr-FR" b="0" dirty="0" smtClean="0"/>
              <a:t>Juillet 2021</a:t>
            </a:r>
            <a:endParaRPr lang="fr-FR" b="0" dirty="0"/>
          </a:p>
          <a:p>
            <a:r>
              <a:rPr lang="fr-FR" dirty="0"/>
              <a:t>DATE DE FIN D’APPLICATION  |  </a:t>
            </a:r>
            <a:r>
              <a:rPr lang="fr-FR" b="0" dirty="0" smtClean="0"/>
              <a:t>31 décembre 2023</a:t>
            </a:r>
            <a:endParaRPr lang="fr-FR" b="0" dirty="0"/>
          </a:p>
          <a:p>
            <a:r>
              <a:rPr lang="fr-FR" dirty="0"/>
              <a:t>PÉRIMÈTRE D’APPLICATION  |  </a:t>
            </a:r>
            <a:r>
              <a:rPr lang="fr-FR" b="0" dirty="0"/>
              <a:t>La Poste SA </a:t>
            </a:r>
            <a:endParaRPr lang="fr-FR" b="0" dirty="0">
              <a:solidFill>
                <a:srgbClr val="FF0000"/>
              </a:solidFill>
            </a:endParaRPr>
          </a:p>
          <a:p>
            <a:r>
              <a:rPr lang="fr-FR" dirty="0"/>
              <a:t>POPULATION D’APPLICATION  |  </a:t>
            </a:r>
            <a:r>
              <a:rPr lang="fr-FR" b="0" dirty="0"/>
              <a:t>F</a:t>
            </a:r>
            <a:r>
              <a:rPr lang="fr-FR" b="0" dirty="0" smtClean="0"/>
              <a:t>onctionnaire </a:t>
            </a:r>
            <a:r>
              <a:rPr lang="fr-FR" b="0" dirty="0"/>
              <a:t>et </a:t>
            </a:r>
            <a:r>
              <a:rPr lang="fr-FR" b="0" dirty="0" smtClean="0"/>
              <a:t>salarié</a:t>
            </a:r>
            <a:endParaRPr lang="fr-FR" b="0" dirty="0"/>
          </a:p>
        </p:txBody>
      </p:sp>
      <p:pic>
        <p:nvPicPr>
          <p:cNvPr id="10" name="Image 9"/>
          <p:cNvPicPr>
            <a:picLocks noChangeAspect="1"/>
          </p:cNvPicPr>
          <p:nvPr/>
        </p:nvPicPr>
        <p:blipFill>
          <a:blip r:embed="rId2"/>
          <a:stretch>
            <a:fillRect/>
          </a:stretch>
        </p:blipFill>
        <p:spPr>
          <a:xfrm>
            <a:off x="1492628" y="5136189"/>
            <a:ext cx="1066251" cy="582554"/>
          </a:xfrm>
          <a:prstGeom prst="rect">
            <a:avLst/>
          </a:prstGeom>
        </p:spPr>
      </p:pic>
      <p:pic>
        <p:nvPicPr>
          <p:cNvPr id="2" name="Imag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68967" y="3878953"/>
            <a:ext cx="2942376" cy="1957975"/>
          </a:xfrm>
          <a:prstGeom prst="rect">
            <a:avLst/>
          </a:prstGeom>
        </p:spPr>
      </p:pic>
      <p:sp>
        <p:nvSpPr>
          <p:cNvPr id="12" name="Rectangle 11"/>
          <p:cNvSpPr/>
          <p:nvPr/>
        </p:nvSpPr>
        <p:spPr>
          <a:xfrm>
            <a:off x="755996" y="7781867"/>
            <a:ext cx="6334120" cy="2024400"/>
          </a:xfrm>
          <a:prstGeom prst="rect">
            <a:avLst/>
          </a:prstGeom>
        </p:spPr>
        <p:txBody>
          <a:bodyPr wrap="square">
            <a:spAutoFit/>
          </a:bodyPr>
          <a:lstStyle/>
          <a:p>
            <a:pPr defTabSz="755934">
              <a:lnSpc>
                <a:spcPct val="90000"/>
              </a:lnSpc>
            </a:pPr>
            <a:r>
              <a:rPr lang="fr-FR" sz="1200" b="1" dirty="0" smtClean="0">
                <a:solidFill>
                  <a:schemeClr val="accent1"/>
                </a:solidFill>
                <a:latin typeface="Montserrat" panose="00000500000000000000" pitchFamily="2" charset="0"/>
              </a:rPr>
              <a:t>Quelles sont les caractéristiques de l’itinéraire balisé ?</a:t>
            </a:r>
          </a:p>
          <a:p>
            <a:pPr defTabSz="755934">
              <a:lnSpc>
                <a:spcPct val="90000"/>
              </a:lnSpc>
            </a:pPr>
            <a:endParaRPr lang="fr-FR" sz="1200" b="1" dirty="0">
              <a:solidFill>
                <a:schemeClr val="accent1"/>
              </a:solidFill>
              <a:latin typeface="Montserrat" panose="00000500000000000000" pitchFamily="2" charset="0"/>
            </a:endParaRPr>
          </a:p>
          <a:p>
            <a:pPr marL="171450" indent="-171450" defTabSz="755934">
              <a:lnSpc>
                <a:spcPct val="90000"/>
              </a:lnSpc>
              <a:buFont typeface="Arial" panose="020B0604020202020204" pitchFamily="34" charset="0"/>
              <a:buChar char="•"/>
            </a:pPr>
            <a:r>
              <a:rPr lang="fr-FR" sz="1050" dirty="0" smtClean="0">
                <a:latin typeface="Montserrat" panose="00000500000000000000" pitchFamily="2" charset="0"/>
              </a:rPr>
              <a:t>Un itinéraire balisé permet de changer de métier, d’aller vers un métier en proximité de compétences comportementales,</a:t>
            </a:r>
          </a:p>
          <a:p>
            <a:pPr marL="171450" indent="-171450" defTabSz="755934">
              <a:lnSpc>
                <a:spcPct val="90000"/>
              </a:lnSpc>
              <a:buFont typeface="Arial" panose="020B0604020202020204" pitchFamily="34" charset="0"/>
              <a:buChar char="•"/>
            </a:pPr>
            <a:r>
              <a:rPr lang="fr-FR" sz="1050" dirty="0" smtClean="0">
                <a:latin typeface="Montserrat" panose="00000500000000000000" pitchFamily="2" charset="0"/>
              </a:rPr>
              <a:t>Je peux postuler si le poste que je vise a au maximum 2 niveaux de classification d’écart par rapport au poste que j’occupe. (Ex : je suis chef de projet 3.2 et je postule Acheteur en Groupe A)</a:t>
            </a:r>
          </a:p>
          <a:p>
            <a:pPr marL="171450" indent="-171450" defTabSz="755934">
              <a:lnSpc>
                <a:spcPct val="90000"/>
              </a:lnSpc>
              <a:buFont typeface="Arial" panose="020B0604020202020204" pitchFamily="34" charset="0"/>
              <a:buChar char="•"/>
            </a:pPr>
            <a:r>
              <a:rPr lang="fr-FR" sz="1050" dirty="0" smtClean="0">
                <a:latin typeface="Montserrat" panose="00000500000000000000" pitchFamily="2" charset="0"/>
              </a:rPr>
              <a:t>L’itinéraire me permet d’intégrer un dispositif complet, en offrant des postes localisés, une sélection dédiée, une formation en alternance sur le poste, une nomination sur le poste dès le premier jour de la formation. Selon les cas, une promotion peut être organisée,</a:t>
            </a:r>
          </a:p>
          <a:p>
            <a:pPr marL="171450" indent="-171450" defTabSz="755934">
              <a:lnSpc>
                <a:spcPct val="90000"/>
              </a:lnSpc>
              <a:buFont typeface="Arial" panose="020B0604020202020204" pitchFamily="34" charset="0"/>
              <a:buChar char="•"/>
            </a:pPr>
            <a:r>
              <a:rPr lang="fr-FR" sz="1050" dirty="0" smtClean="0">
                <a:latin typeface="Montserrat" panose="00000500000000000000" pitchFamily="2" charset="0"/>
              </a:rPr>
              <a:t>C’est l’assurance d’un accompagnement et d’une formation de qualité pour m’aider à prendre en main mon nouveau métier</a:t>
            </a:r>
            <a:r>
              <a:rPr lang="fr-FR" sz="1050" dirty="0">
                <a:latin typeface="Montserrat" panose="00000500000000000000" pitchFamily="2" charset="0"/>
              </a:rPr>
              <a:t>.</a:t>
            </a:r>
            <a:endParaRPr lang="fr-FR" sz="1050" dirty="0" smtClean="0">
              <a:latin typeface="Montserrat" panose="00000500000000000000" pitchFamily="2" charset="0"/>
            </a:endParaRPr>
          </a:p>
        </p:txBody>
      </p:sp>
    </p:spTree>
    <p:extLst>
      <p:ext uri="{BB962C8B-B14F-4D97-AF65-F5344CB8AC3E}">
        <p14:creationId xmlns:p14="http://schemas.microsoft.com/office/powerpoint/2010/main" val="2105788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A131373A-9D92-45FD-BFAA-09A98D75FE85}"/>
              </a:ext>
            </a:extLst>
          </p:cNvPr>
          <p:cNvSpPr>
            <a:spLocks noGrp="1"/>
          </p:cNvSpPr>
          <p:nvPr>
            <p:ph idx="15"/>
          </p:nvPr>
        </p:nvSpPr>
        <p:spPr>
          <a:xfrm>
            <a:off x="819500" y="7171855"/>
            <a:ext cx="6055347" cy="1870546"/>
          </a:xfrm>
        </p:spPr>
        <p:txBody>
          <a:bodyPr>
            <a:normAutofit fontScale="92500" lnSpcReduction="10000"/>
          </a:bodyPr>
          <a:lstStyle/>
          <a:p>
            <a:pPr algn="l"/>
            <a:endParaRPr lang="fr-FR" dirty="0" smtClean="0"/>
          </a:p>
          <a:p>
            <a:pPr algn="l"/>
            <a:endParaRPr lang="fr-FR" dirty="0"/>
          </a:p>
          <a:p>
            <a:pPr algn="l"/>
            <a:endParaRPr lang="fr-FR" dirty="0" smtClean="0"/>
          </a:p>
          <a:p>
            <a:pPr algn="l"/>
            <a:r>
              <a:rPr lang="fr-FR" dirty="0" smtClean="0"/>
              <a:t>Je </a:t>
            </a:r>
            <a:r>
              <a:rPr lang="fr-FR" dirty="0"/>
              <a:t>contacte mon </a:t>
            </a:r>
            <a:r>
              <a:rPr lang="fr-FR" dirty="0" smtClean="0"/>
              <a:t>RH de proximité ou </a:t>
            </a:r>
            <a:r>
              <a:rPr lang="fr-FR" dirty="0"/>
              <a:t>l’Espace Mobilité Recrutement Groupe (EMRG) de ma région. </a:t>
            </a:r>
          </a:p>
          <a:p>
            <a:pPr algn="l"/>
            <a:r>
              <a:rPr lang="fr-FR" dirty="0"/>
              <a:t>Je consulte la b</a:t>
            </a:r>
            <a:r>
              <a:rPr lang="fr-FR" dirty="0" smtClean="0"/>
              <a:t>ourse d’Emplois sur netRH  pour </a:t>
            </a:r>
            <a:r>
              <a:rPr lang="fr-FR" dirty="0"/>
              <a:t>trouver des postes </a:t>
            </a:r>
            <a:r>
              <a:rPr lang="fr-FR" dirty="0" smtClean="0"/>
              <a:t>proposés dans le cadre d’un dispositif de mobilité interne</a:t>
            </a:r>
            <a:r>
              <a:rPr lang="fr-FR" dirty="0"/>
              <a:t>. </a:t>
            </a:r>
            <a:r>
              <a:rPr lang="fr-FR" dirty="0" smtClean="0">
                <a:hlinkClick r:id="rId2"/>
              </a:rPr>
              <a:t>https</a:t>
            </a:r>
            <a:r>
              <a:rPr lang="fr-FR" dirty="0">
                <a:hlinkClick r:id="rId2"/>
              </a:rPr>
              <a:t>://www.rh.laposte.fr</a:t>
            </a:r>
            <a:r>
              <a:rPr lang="fr-FR" dirty="0" smtClean="0">
                <a:hlinkClick r:id="rId2"/>
              </a:rPr>
              <a:t>/</a:t>
            </a:r>
            <a:endParaRPr lang="fr-FR" dirty="0" smtClean="0"/>
          </a:p>
          <a:p>
            <a:pPr algn="l"/>
            <a:endParaRPr lang="fr-FR" dirty="0" smtClean="0"/>
          </a:p>
          <a:p>
            <a:pPr algn="l">
              <a:spcBef>
                <a:spcPts val="0"/>
              </a:spcBef>
            </a:pPr>
            <a:r>
              <a:rPr lang="fr-FR" dirty="0" smtClean="0"/>
              <a:t>Je consulte le site </a:t>
            </a:r>
            <a:r>
              <a:rPr lang="fr-FR" dirty="0" err="1" smtClean="0"/>
              <a:t>m@p</a:t>
            </a:r>
            <a:r>
              <a:rPr lang="fr-FR" dirty="0" smtClean="0"/>
              <a:t> rubrique Evoluer dans le Groupe/ Les dispositifs de mobilité.</a:t>
            </a:r>
          </a:p>
          <a:p>
            <a:pPr algn="l">
              <a:spcBef>
                <a:spcPts val="0"/>
              </a:spcBef>
            </a:pPr>
            <a:r>
              <a:rPr lang="fr-FR" dirty="0">
                <a:hlinkClick r:id="rId3"/>
              </a:rPr>
              <a:t>https://</a:t>
            </a:r>
            <a:r>
              <a:rPr lang="fr-FR" dirty="0" smtClean="0">
                <a:hlinkClick r:id="rId3"/>
              </a:rPr>
              <a:t>www.rh.laposte.fr/evoluer-dans-le-groupe</a:t>
            </a:r>
            <a:endParaRPr lang="fr-FR" dirty="0" smtClean="0"/>
          </a:p>
          <a:p>
            <a:pPr algn="l"/>
            <a:endParaRPr lang="fr-FR" dirty="0" smtClean="0"/>
          </a:p>
        </p:txBody>
      </p:sp>
      <p:sp>
        <p:nvSpPr>
          <p:cNvPr id="8" name="ZoneTexte 7">
            <a:extLst>
              <a:ext uri="{FF2B5EF4-FFF2-40B4-BE49-F238E27FC236}">
                <a16:creationId xmlns:a16="http://schemas.microsoft.com/office/drawing/2014/main" xmlns="" id="{D6B87483-7D99-46B1-A159-C2321CB73622}"/>
              </a:ext>
            </a:extLst>
          </p:cNvPr>
          <p:cNvSpPr txBox="1"/>
          <p:nvPr/>
        </p:nvSpPr>
        <p:spPr>
          <a:xfrm>
            <a:off x="319314" y="6923109"/>
            <a:ext cx="1642836" cy="746358"/>
          </a:xfrm>
          <a:prstGeom prst="rect">
            <a:avLst/>
          </a:prstGeom>
          <a:solidFill>
            <a:schemeClr val="bg1"/>
          </a:solidFill>
        </p:spPr>
        <p:txBody>
          <a:bodyPr wrap="square" rtlCol="0">
            <a:spAutoFit/>
          </a:bodyPr>
          <a:lstStyle/>
          <a:p>
            <a:pPr>
              <a:lnSpc>
                <a:spcPts val="1700"/>
              </a:lnSpc>
            </a:pPr>
            <a:r>
              <a:rPr lang="fr-FR" dirty="0">
                <a:solidFill>
                  <a:schemeClr val="accent1"/>
                </a:solidFill>
                <a:latin typeface="Montserrat ExtraBold" panose="00000900000000000000" pitchFamily="2" charset="0"/>
              </a:rPr>
              <a:t>POUR </a:t>
            </a:r>
            <a:r>
              <a:rPr lang="fr-FR" dirty="0" smtClean="0">
                <a:solidFill>
                  <a:schemeClr val="accent1"/>
                </a:solidFill>
                <a:latin typeface="Montserrat ExtraBold" panose="00000900000000000000" pitchFamily="2" charset="0"/>
              </a:rPr>
              <a:t>SAVOIR </a:t>
            </a:r>
            <a:r>
              <a:rPr lang="fr-FR" dirty="0">
                <a:solidFill>
                  <a:schemeClr val="accent1"/>
                </a:solidFill>
                <a:latin typeface="Montserrat ExtraBold" panose="00000900000000000000" pitchFamily="2" charset="0"/>
              </a:rPr>
              <a:t>+</a:t>
            </a:r>
          </a:p>
          <a:p>
            <a:pPr>
              <a:lnSpc>
                <a:spcPts val="1700"/>
              </a:lnSpc>
            </a:pPr>
            <a:r>
              <a:rPr lang="fr-FR" dirty="0">
                <a:solidFill>
                  <a:schemeClr val="accent1"/>
                </a:solidFill>
                <a:latin typeface="Montserrat ExtraBold" panose="00000900000000000000" pitchFamily="2" charset="0"/>
              </a:rPr>
              <a:t>EN </a:t>
            </a:r>
          </a:p>
        </p:txBody>
      </p:sp>
      <p:sp>
        <p:nvSpPr>
          <p:cNvPr id="10" name="Espace réservé du contenu 5"/>
          <p:cNvSpPr>
            <a:spLocks noGrp="1"/>
          </p:cNvSpPr>
          <p:nvPr>
            <p:ph idx="4294967295"/>
          </p:nvPr>
        </p:nvSpPr>
        <p:spPr>
          <a:xfrm>
            <a:off x="595877" y="1253551"/>
            <a:ext cx="6278970" cy="1838669"/>
          </a:xfrm>
          <a:prstGeom prst="rect">
            <a:avLst/>
          </a:prstGeom>
          <a:ln>
            <a:noFill/>
          </a:ln>
        </p:spPr>
        <p:txBody>
          <a:bodyPr/>
          <a:lstStyle/>
          <a:p>
            <a:pPr lvl="1" algn="just" fontAlgn="ctr">
              <a:lnSpc>
                <a:spcPct val="100000"/>
              </a:lnSpc>
              <a:spcBef>
                <a:spcPts val="400"/>
              </a:spcBef>
              <a:buClr>
                <a:schemeClr val="accent5">
                  <a:lumMod val="75000"/>
                </a:schemeClr>
              </a:buClr>
              <a:defRPr/>
            </a:pPr>
            <a:r>
              <a:rPr lang="fr-FR" sz="1200" dirty="0" smtClean="0"/>
              <a:t>Comment, concrètement, j’intègre un itinéraire </a:t>
            </a:r>
            <a:r>
              <a:rPr lang="fr-FR" sz="1200" dirty="0"/>
              <a:t>balisé </a:t>
            </a:r>
            <a:r>
              <a:rPr lang="fr-FR" sz="1200" dirty="0" smtClean="0"/>
              <a:t>?</a:t>
            </a:r>
          </a:p>
          <a:p>
            <a:pPr lvl="1" algn="just" fontAlgn="ctr">
              <a:lnSpc>
                <a:spcPct val="100000"/>
              </a:lnSpc>
              <a:spcBef>
                <a:spcPts val="400"/>
              </a:spcBef>
              <a:buClr>
                <a:schemeClr val="accent5">
                  <a:lumMod val="75000"/>
                </a:schemeClr>
              </a:buClr>
              <a:defRPr/>
            </a:pPr>
            <a:endParaRPr lang="fr-FR" sz="1200" dirty="0"/>
          </a:p>
          <a:p>
            <a:pPr marL="171450" lvl="1" indent="-171450" fontAlgn="ctr">
              <a:lnSpc>
                <a:spcPct val="100000"/>
              </a:lnSpc>
              <a:spcBef>
                <a:spcPts val="0"/>
              </a:spcBef>
              <a:buFont typeface="Arial" panose="020B0604020202020204" pitchFamily="34" charset="0"/>
              <a:buChar char="•"/>
              <a:defRPr/>
            </a:pPr>
            <a:r>
              <a:rPr lang="fr-FR" sz="1050" b="0" dirty="0" smtClean="0">
                <a:solidFill>
                  <a:schemeClr val="tx1"/>
                </a:solidFill>
              </a:rPr>
              <a:t>Mon projet professionnel correspond à la fonction recherchée et je l’ai d’ailleurs partagé en entretien professionnel avec mon manager. J’ai le même niveau de classification ou un à deux niveaux d’écart et je réponds aux prérequis posés ;</a:t>
            </a:r>
          </a:p>
          <a:p>
            <a:pPr marL="171450" lvl="1" indent="-171450" fontAlgn="ctr">
              <a:lnSpc>
                <a:spcPct val="100000"/>
              </a:lnSpc>
              <a:spcBef>
                <a:spcPts val="0"/>
              </a:spcBef>
              <a:buFont typeface="Arial" panose="020B0604020202020204" pitchFamily="34" charset="0"/>
              <a:buChar char="•"/>
              <a:defRPr/>
            </a:pPr>
            <a:endParaRPr lang="fr-FR" sz="1050" b="0" dirty="0" smtClean="0">
              <a:solidFill>
                <a:schemeClr val="tx1"/>
              </a:solidFill>
            </a:endParaRPr>
          </a:p>
          <a:p>
            <a:pPr marL="171450" lvl="1" indent="-171450" fontAlgn="ctr">
              <a:lnSpc>
                <a:spcPct val="100000"/>
              </a:lnSpc>
              <a:spcBef>
                <a:spcPts val="0"/>
              </a:spcBef>
              <a:buFont typeface="Arial" panose="020B0604020202020204" pitchFamily="34" charset="0"/>
              <a:buChar char="•"/>
              <a:defRPr/>
            </a:pPr>
            <a:r>
              <a:rPr lang="fr-FR" sz="1050" b="0" dirty="0" smtClean="0">
                <a:solidFill>
                  <a:schemeClr val="tx1"/>
                </a:solidFill>
              </a:rPr>
              <a:t> J’informe mon manager de mon souhait de postuler sur l’itinéraire </a:t>
            </a:r>
          </a:p>
          <a:p>
            <a:pPr marL="171450" lvl="1" indent="-171450" fontAlgn="ctr">
              <a:lnSpc>
                <a:spcPct val="100000"/>
              </a:lnSpc>
              <a:spcBef>
                <a:spcPts val="0"/>
              </a:spcBef>
              <a:buFont typeface="Arial" panose="020B0604020202020204" pitchFamily="34" charset="0"/>
              <a:buChar char="•"/>
              <a:defRPr/>
            </a:pPr>
            <a:endParaRPr lang="fr-FR" sz="1050" b="0" dirty="0" smtClean="0">
              <a:solidFill>
                <a:srgbClr val="00B050"/>
              </a:solidFill>
            </a:endParaRPr>
          </a:p>
          <a:p>
            <a:pPr marL="171450" lvl="1" indent="-171450" fontAlgn="ctr">
              <a:lnSpc>
                <a:spcPct val="100000"/>
              </a:lnSpc>
              <a:spcBef>
                <a:spcPts val="0"/>
              </a:spcBef>
              <a:buFont typeface="Arial" panose="020B0604020202020204" pitchFamily="34" charset="0"/>
              <a:buChar char="•"/>
              <a:defRPr/>
            </a:pPr>
            <a:r>
              <a:rPr lang="fr-FR" sz="1050" b="0" dirty="0" smtClean="0">
                <a:solidFill>
                  <a:schemeClr val="tx1"/>
                </a:solidFill>
              </a:rPr>
              <a:t> Je réponds à l’appel </a:t>
            </a:r>
            <a:r>
              <a:rPr lang="fr-FR" sz="1050" b="0" dirty="0">
                <a:solidFill>
                  <a:schemeClr val="tx1"/>
                </a:solidFill>
              </a:rPr>
              <a:t>à candidature </a:t>
            </a:r>
            <a:r>
              <a:rPr lang="fr-FR" sz="1050" b="0" dirty="0" smtClean="0">
                <a:solidFill>
                  <a:schemeClr val="tx1"/>
                </a:solidFill>
              </a:rPr>
              <a:t>dédié paru sur la bourse d’Emplois ;</a:t>
            </a:r>
          </a:p>
          <a:p>
            <a:pPr marL="171450" lvl="1" indent="-171450" fontAlgn="ctr">
              <a:lnSpc>
                <a:spcPct val="100000"/>
              </a:lnSpc>
              <a:spcBef>
                <a:spcPts val="0"/>
              </a:spcBef>
              <a:buFont typeface="Arial" panose="020B0604020202020204" pitchFamily="34" charset="0"/>
              <a:buChar char="•"/>
              <a:defRPr/>
            </a:pPr>
            <a:endParaRPr lang="fr-FR" sz="1050" b="0" dirty="0">
              <a:solidFill>
                <a:schemeClr val="tx1"/>
              </a:solidFill>
            </a:endParaRPr>
          </a:p>
          <a:p>
            <a:pPr marL="171450" lvl="1" indent="-171450" fontAlgn="ctr">
              <a:lnSpc>
                <a:spcPct val="100000"/>
              </a:lnSpc>
              <a:spcBef>
                <a:spcPts val="0"/>
              </a:spcBef>
              <a:buFont typeface="Arial" panose="020B0604020202020204" pitchFamily="34" charset="0"/>
              <a:buChar char="•"/>
              <a:defRPr/>
            </a:pPr>
            <a:r>
              <a:rPr lang="fr-FR" sz="1050" b="0" dirty="0" smtClean="0">
                <a:solidFill>
                  <a:schemeClr val="tx1"/>
                </a:solidFill>
              </a:rPr>
              <a:t>Je passe les sélections, rencontre mon futur manager en dernière étape : il me recrute ! </a:t>
            </a:r>
          </a:p>
          <a:p>
            <a:pPr marL="171450" lvl="1" indent="-171450" fontAlgn="ctr">
              <a:lnSpc>
                <a:spcPct val="100000"/>
              </a:lnSpc>
              <a:spcBef>
                <a:spcPts val="0"/>
              </a:spcBef>
              <a:buFont typeface="Arial" panose="020B0604020202020204" pitchFamily="34" charset="0"/>
              <a:buChar char="•"/>
              <a:defRPr/>
            </a:pPr>
            <a:endParaRPr lang="fr-FR" sz="1050" b="0" dirty="0" smtClean="0">
              <a:solidFill>
                <a:schemeClr val="tx1"/>
              </a:solidFill>
            </a:endParaRPr>
          </a:p>
          <a:p>
            <a:pPr marL="171450" lvl="1" indent="-171450" fontAlgn="ctr">
              <a:lnSpc>
                <a:spcPct val="100000"/>
              </a:lnSpc>
              <a:spcBef>
                <a:spcPts val="0"/>
              </a:spcBef>
              <a:buFont typeface="Arial" panose="020B0604020202020204" pitchFamily="34" charset="0"/>
              <a:buChar char="•"/>
              <a:defRPr/>
            </a:pPr>
            <a:r>
              <a:rPr lang="fr-FR" sz="1050" b="0" dirty="0" smtClean="0">
                <a:solidFill>
                  <a:schemeClr val="tx1"/>
                </a:solidFill>
              </a:rPr>
              <a:t>J’ai un préavis de 2 à 3 mois avant de partir sur mon nouveau poste</a:t>
            </a:r>
            <a:r>
              <a:rPr lang="fr-FR" sz="1050" b="0" dirty="0">
                <a:solidFill>
                  <a:schemeClr val="tx1"/>
                </a:solidFill>
              </a:rPr>
              <a:t> ;</a:t>
            </a:r>
            <a:endParaRPr lang="fr-FR" sz="1050" b="0" dirty="0" smtClean="0">
              <a:solidFill>
                <a:schemeClr val="tx1"/>
              </a:solidFill>
            </a:endParaRPr>
          </a:p>
          <a:p>
            <a:pPr marL="171450" lvl="1" indent="-171450" fontAlgn="ctr">
              <a:lnSpc>
                <a:spcPct val="100000"/>
              </a:lnSpc>
              <a:spcBef>
                <a:spcPts val="0"/>
              </a:spcBef>
              <a:buFont typeface="Arial" panose="020B0604020202020204" pitchFamily="34" charset="0"/>
              <a:buChar char="•"/>
              <a:defRPr/>
            </a:pPr>
            <a:endParaRPr lang="fr-FR" sz="1050" b="0" dirty="0" smtClean="0">
              <a:solidFill>
                <a:schemeClr val="tx1"/>
              </a:solidFill>
            </a:endParaRPr>
          </a:p>
          <a:p>
            <a:pPr marL="171450" lvl="1" indent="-171450" fontAlgn="ctr">
              <a:lnSpc>
                <a:spcPct val="100000"/>
              </a:lnSpc>
              <a:spcBef>
                <a:spcPts val="0"/>
              </a:spcBef>
              <a:buFont typeface="Arial" panose="020B0604020202020204" pitchFamily="34" charset="0"/>
              <a:buChar char="•"/>
              <a:defRPr/>
            </a:pPr>
            <a:r>
              <a:rPr lang="fr-FR" sz="1050" b="0" dirty="0" smtClean="0">
                <a:solidFill>
                  <a:schemeClr val="tx1"/>
                </a:solidFill>
              </a:rPr>
              <a:t>Je suis nommé sur ce poste le premier jour de ma formation</a:t>
            </a:r>
            <a:r>
              <a:rPr lang="fr-FR" sz="1050" b="0" dirty="0">
                <a:solidFill>
                  <a:schemeClr val="tx1"/>
                </a:solidFill>
              </a:rPr>
              <a:t> </a:t>
            </a:r>
            <a:r>
              <a:rPr lang="fr-FR" sz="1050" b="0" dirty="0" smtClean="0">
                <a:solidFill>
                  <a:schemeClr val="tx1"/>
                </a:solidFill>
              </a:rPr>
              <a:t>;</a:t>
            </a:r>
          </a:p>
          <a:p>
            <a:pPr marL="171450" lvl="1" indent="-171450" fontAlgn="ctr">
              <a:lnSpc>
                <a:spcPct val="100000"/>
              </a:lnSpc>
              <a:spcBef>
                <a:spcPts val="0"/>
              </a:spcBef>
              <a:buFont typeface="Arial" panose="020B0604020202020204" pitchFamily="34" charset="0"/>
              <a:buChar char="•"/>
              <a:defRPr/>
            </a:pPr>
            <a:endParaRPr lang="fr-FR" sz="1050" b="0" dirty="0" smtClean="0">
              <a:solidFill>
                <a:schemeClr val="tx1"/>
              </a:solidFill>
            </a:endParaRPr>
          </a:p>
          <a:p>
            <a:pPr marL="171450" lvl="1" indent="-171450" fontAlgn="ctr">
              <a:lnSpc>
                <a:spcPct val="100000"/>
              </a:lnSpc>
              <a:spcBef>
                <a:spcPts val="0"/>
              </a:spcBef>
              <a:buFont typeface="Arial" panose="020B0604020202020204" pitchFamily="34" charset="0"/>
              <a:buChar char="•"/>
              <a:defRPr/>
            </a:pPr>
            <a:r>
              <a:rPr lang="fr-FR" sz="1050" b="0" dirty="0" smtClean="0">
                <a:solidFill>
                  <a:schemeClr val="tx1"/>
                </a:solidFill>
              </a:rPr>
              <a:t>Je suis accompagné par mon manager et mon RH de proximité pendant toute la durée de mon apprentissage</a:t>
            </a:r>
            <a:r>
              <a:rPr lang="fr-FR" sz="1050" b="0" dirty="0">
                <a:solidFill>
                  <a:schemeClr val="tx1"/>
                </a:solidFill>
              </a:rPr>
              <a:t> ;</a:t>
            </a:r>
            <a:endParaRPr lang="fr-FR" sz="1050" b="0" dirty="0" smtClean="0">
              <a:solidFill>
                <a:schemeClr val="tx1"/>
              </a:solidFill>
            </a:endParaRPr>
          </a:p>
          <a:p>
            <a:pPr marL="171450" lvl="1" indent="-171450" fontAlgn="ctr">
              <a:lnSpc>
                <a:spcPct val="100000"/>
              </a:lnSpc>
              <a:spcBef>
                <a:spcPts val="0"/>
              </a:spcBef>
              <a:buFont typeface="Arial" panose="020B0604020202020204" pitchFamily="34" charset="0"/>
              <a:buChar char="•"/>
              <a:defRPr/>
            </a:pPr>
            <a:endParaRPr lang="fr-FR" sz="1050" b="0" dirty="0" smtClean="0">
              <a:solidFill>
                <a:schemeClr val="tx1"/>
              </a:solidFill>
            </a:endParaRPr>
          </a:p>
          <a:p>
            <a:pPr marL="171450" lvl="1" indent="-171450" fontAlgn="ctr">
              <a:lnSpc>
                <a:spcPct val="100000"/>
              </a:lnSpc>
              <a:spcBef>
                <a:spcPts val="0"/>
              </a:spcBef>
              <a:buFont typeface="Arial" panose="020B0604020202020204" pitchFamily="34" charset="0"/>
              <a:buChar char="•"/>
              <a:defRPr/>
            </a:pPr>
            <a:r>
              <a:rPr lang="fr-FR" sz="1050" b="0" dirty="0" smtClean="0">
                <a:solidFill>
                  <a:schemeClr val="tx1"/>
                </a:solidFill>
              </a:rPr>
              <a:t>Je bénéficie d’une formation financée par l’entreprise, tous les frais liés à ma formation sont pris en charge. Ma présence à la formation est obligatoire ;</a:t>
            </a:r>
          </a:p>
          <a:p>
            <a:pPr marL="171450" lvl="1" indent="-171450" fontAlgn="ctr">
              <a:lnSpc>
                <a:spcPct val="100000"/>
              </a:lnSpc>
              <a:spcBef>
                <a:spcPts val="0"/>
              </a:spcBef>
              <a:buFont typeface="Arial" panose="020B0604020202020204" pitchFamily="34" charset="0"/>
              <a:buChar char="•"/>
              <a:defRPr/>
            </a:pPr>
            <a:endParaRPr lang="fr-FR" sz="1050" b="0" dirty="0">
              <a:solidFill>
                <a:schemeClr val="tx1"/>
              </a:solidFill>
            </a:endParaRPr>
          </a:p>
          <a:p>
            <a:pPr marL="171450" lvl="1" indent="-171450" fontAlgn="ctr">
              <a:lnSpc>
                <a:spcPct val="100000"/>
              </a:lnSpc>
              <a:spcBef>
                <a:spcPts val="0"/>
              </a:spcBef>
              <a:buFont typeface="Arial" panose="020B0604020202020204" pitchFamily="34" charset="0"/>
              <a:buChar char="•"/>
              <a:defRPr/>
            </a:pPr>
            <a:r>
              <a:rPr lang="fr-FR" sz="1050" b="0" dirty="0" smtClean="0">
                <a:solidFill>
                  <a:schemeClr val="tx1"/>
                </a:solidFill>
              </a:rPr>
              <a:t>Si mon grade ne correspond pas au niveau de fonction, un dispositif de promotion est organisé avant ma nomination définitive sur le poste.</a:t>
            </a:r>
          </a:p>
          <a:p>
            <a:pPr lvl="1" fontAlgn="ctr">
              <a:lnSpc>
                <a:spcPct val="100000"/>
              </a:lnSpc>
              <a:spcBef>
                <a:spcPts val="0"/>
              </a:spcBef>
              <a:defRPr/>
            </a:pPr>
            <a:endParaRPr lang="fr-FR" sz="1050" b="0" dirty="0" smtClean="0">
              <a:solidFill>
                <a:schemeClr val="tx1"/>
              </a:solidFill>
            </a:endParaRPr>
          </a:p>
        </p:txBody>
      </p:sp>
      <p:pic>
        <p:nvPicPr>
          <p:cNvPr id="11" name="Image 10"/>
          <p:cNvPicPr>
            <a:picLocks noChangeAspect="1"/>
          </p:cNvPicPr>
          <p:nvPr/>
        </p:nvPicPr>
        <p:blipFill>
          <a:blip r:embed="rId4"/>
          <a:stretch>
            <a:fillRect/>
          </a:stretch>
        </p:blipFill>
        <p:spPr>
          <a:xfrm>
            <a:off x="5808596" y="268700"/>
            <a:ext cx="1066251" cy="582554"/>
          </a:xfrm>
          <a:prstGeom prst="rect">
            <a:avLst/>
          </a:prstGeom>
        </p:spPr>
      </p:pic>
    </p:spTree>
    <p:extLst>
      <p:ext uri="{BB962C8B-B14F-4D97-AF65-F5344CB8AC3E}">
        <p14:creationId xmlns:p14="http://schemas.microsoft.com/office/powerpoint/2010/main" val="4268490668"/>
      </p:ext>
    </p:extLst>
  </p:cSld>
  <p:clrMapOvr>
    <a:masterClrMapping/>
  </p:clrMapOvr>
</p:sld>
</file>

<file path=ppt/theme/theme1.xml><?xml version="1.0" encoding="utf-8"?>
<a:theme xmlns:a="http://schemas.openxmlformats.org/drawingml/2006/main" name="Thème Office">
  <a:themeElements>
    <a:clrScheme name="La poste gestion des emplois">
      <a:dk1>
        <a:sysClr val="windowText" lastClr="000000"/>
      </a:dk1>
      <a:lt1>
        <a:sysClr val="window" lastClr="FFFFFF"/>
      </a:lt1>
      <a:dk2>
        <a:srgbClr val="706F6F"/>
      </a:dk2>
      <a:lt2>
        <a:srgbClr val="E7E6E6"/>
      </a:lt2>
      <a:accent1>
        <a:srgbClr val="003DA5"/>
      </a:accent1>
      <a:accent2>
        <a:srgbClr val="FFCB05"/>
      </a:accent2>
      <a:accent3>
        <a:srgbClr val="F12535"/>
      </a:accent3>
      <a:accent4>
        <a:srgbClr val="FFFFFF"/>
      </a:accent4>
      <a:accent5>
        <a:srgbClr val="FFFFFF"/>
      </a:accent5>
      <a:accent6>
        <a:srgbClr val="FFFFFF"/>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429</TotalTime>
  <Words>448</Words>
  <Application>Microsoft Office PowerPoint</Application>
  <PresentationFormat>Personnalisé</PresentationFormat>
  <Paragraphs>42</Paragraphs>
  <Slides>2</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vt:i4>
      </vt:variant>
    </vt:vector>
  </HeadingPairs>
  <TitlesOfParts>
    <vt:vector size="8" baseType="lpstr">
      <vt:lpstr>Arial</vt:lpstr>
      <vt:lpstr>Calibri</vt:lpstr>
      <vt:lpstr>Montserrat</vt:lpstr>
      <vt:lpstr>Montserrat ExtraBold</vt:lpstr>
      <vt:lpstr>Wingdings</vt:lpstr>
      <vt:lpstr>Thème Office</vt:lpstr>
      <vt:lpstr>Mémo rh</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Sébastien QUESSON</dc:creator>
  <cp:lastModifiedBy>CHAMBERT Isabelle</cp:lastModifiedBy>
  <cp:revision>55</cp:revision>
  <cp:lastPrinted>2021-07-06T13:40:34Z</cp:lastPrinted>
  <dcterms:created xsi:type="dcterms:W3CDTF">2021-05-10T12:04:27Z</dcterms:created>
  <dcterms:modified xsi:type="dcterms:W3CDTF">2021-07-12T06:38:10Z</dcterms:modified>
</cp:coreProperties>
</file>