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
  </p:handoutMasterIdLst>
  <p:sldIdLst>
    <p:sldId id="256" r:id="rId2"/>
    <p:sldId id="258"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D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26" autoAdjust="0"/>
    <p:restoredTop sz="94660"/>
  </p:normalViewPr>
  <p:slideViewPr>
    <p:cSldViewPr snapToGrid="0">
      <p:cViewPr>
        <p:scale>
          <a:sx n="80" d="100"/>
          <a:sy n="80" d="100"/>
        </p:scale>
        <p:origin x="1320" y="-104"/>
      </p:cViewPr>
      <p:guideLst/>
    </p:cSldViewPr>
  </p:slideViewPr>
  <p:notesTextViewPr>
    <p:cViewPr>
      <p:scale>
        <a:sx n="1" d="1"/>
        <a:sy n="1" d="1"/>
      </p:scale>
      <p:origin x="0" y="0"/>
    </p:cViewPr>
  </p:notesTextViewPr>
  <p:notesViewPr>
    <p:cSldViewPr snapToGrid="0">
      <p:cViewPr varScale="1">
        <p:scale>
          <a:sx n="120" d="100"/>
          <a:sy n="120" d="100"/>
        </p:scale>
        <p:origin x="4104" y="1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 xmlns:a16="http://schemas.microsoft.com/office/drawing/2014/main" id="{A4B97150-D990-4BB1-A540-E5CE3A053B1D}"/>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 xmlns:a16="http://schemas.microsoft.com/office/drawing/2014/main" id="{47617383-B0DB-45C1-82DE-81E5EFF27F2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92F55C5-4F5C-40DE-A5E2-2B5C5CD31F56}" type="datetimeFigureOut">
              <a:rPr lang="fr-FR" smtClean="0"/>
              <a:t>09/07/2021</a:t>
            </a:fld>
            <a:endParaRPr lang="fr-FR"/>
          </a:p>
        </p:txBody>
      </p:sp>
      <p:sp>
        <p:nvSpPr>
          <p:cNvPr id="4" name="Espace réservé du pied de page 3">
            <a:extLst>
              <a:ext uri="{FF2B5EF4-FFF2-40B4-BE49-F238E27FC236}">
                <a16:creationId xmlns="" xmlns:a16="http://schemas.microsoft.com/office/drawing/2014/main" id="{2B6B2198-8BDC-4235-B019-7B884AE7A1FE}"/>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 xmlns:a16="http://schemas.microsoft.com/office/drawing/2014/main" id="{5202AA44-3879-41B5-B2B3-385B0CE7F91C}"/>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4D38282-2A60-4512-B38E-6BC3A667CFFB}" type="slidenum">
              <a:rPr lang="fr-FR" smtClean="0"/>
              <a:t>‹N°›</a:t>
            </a:fld>
            <a:endParaRPr lang="fr-FR"/>
          </a:p>
        </p:txBody>
      </p:sp>
    </p:spTree>
    <p:extLst>
      <p:ext uri="{BB962C8B-B14F-4D97-AF65-F5344CB8AC3E}">
        <p14:creationId xmlns:p14="http://schemas.microsoft.com/office/powerpoint/2010/main" val="37759578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9" name="Rectangle : avec coins arrondis en haut 18">
            <a:extLst>
              <a:ext uri="{FF2B5EF4-FFF2-40B4-BE49-F238E27FC236}">
                <a16:creationId xmlns="" xmlns:a16="http://schemas.microsoft.com/office/drawing/2014/main" id="{96EDF06B-C6C5-465A-8D2C-05C89E0FDA60}"/>
              </a:ext>
            </a:extLst>
          </p:cNvPr>
          <p:cNvSpPr/>
          <p:nvPr userDrawn="1"/>
        </p:nvSpPr>
        <p:spPr>
          <a:xfrm rot="5400000">
            <a:off x="62994" y="1955178"/>
            <a:ext cx="473101" cy="599090"/>
          </a:xfrm>
          <a:prstGeom prst="round2SameRect">
            <a:avLst>
              <a:gd name="adj1" fmla="val 32506"/>
              <a:gd name="adj2"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a:extLst>
              <a:ext uri="{FF2B5EF4-FFF2-40B4-BE49-F238E27FC236}">
                <a16:creationId xmlns="" xmlns:a16="http://schemas.microsoft.com/office/drawing/2014/main" id="{D34E1F82-9A09-4508-99D2-62B17544D78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937" b="89615"/>
          <a:stretch/>
        </p:blipFill>
        <p:spPr>
          <a:xfrm>
            <a:off x="4833257" y="0"/>
            <a:ext cx="2725898" cy="1110343"/>
          </a:xfrm>
          <a:prstGeom prst="rect">
            <a:avLst/>
          </a:prstGeom>
        </p:spPr>
      </p:pic>
      <p:sp>
        <p:nvSpPr>
          <p:cNvPr id="2" name="Title 1"/>
          <p:cNvSpPr>
            <a:spLocks noGrp="1"/>
          </p:cNvSpPr>
          <p:nvPr>
            <p:ph type="title" hasCustomPrompt="1"/>
          </p:nvPr>
        </p:nvSpPr>
        <p:spPr>
          <a:xfrm>
            <a:off x="755997" y="2018173"/>
            <a:ext cx="6055350" cy="471130"/>
          </a:xfrm>
        </p:spPr>
        <p:txBody>
          <a:bodyPr/>
          <a:lstStyle>
            <a:lvl1pPr>
              <a:defRPr/>
            </a:lvl1pPr>
          </a:lstStyle>
          <a:p>
            <a:r>
              <a:rPr lang="fr-FR" dirty="0"/>
              <a:t>titre</a:t>
            </a:r>
            <a:endParaRPr lang="en-US" dirty="0"/>
          </a:p>
        </p:txBody>
      </p:sp>
      <p:sp>
        <p:nvSpPr>
          <p:cNvPr id="3" name="Content Placeholder 2"/>
          <p:cNvSpPr>
            <a:spLocks noGrp="1"/>
          </p:cNvSpPr>
          <p:nvPr>
            <p:ph idx="1"/>
          </p:nvPr>
        </p:nvSpPr>
        <p:spPr>
          <a:xfrm>
            <a:off x="756000" y="3405797"/>
            <a:ext cx="6055347" cy="633478"/>
          </a:xfrm>
        </p:spPr>
        <p:txBody>
          <a:bodyPr/>
          <a:lstStyle>
            <a:lvl1pPr>
              <a:defRPr sz="2000"/>
            </a:lvl1pPr>
          </a:lstStyle>
          <a:p>
            <a:pPr lvl="0"/>
            <a:r>
              <a:rPr lang="fr-FR" dirty="0"/>
              <a:t>Cliquez pour modifier les styles du texte du masque</a:t>
            </a:r>
            <a:endParaRPr lang="en-US" dirty="0"/>
          </a:p>
        </p:txBody>
      </p:sp>
      <p:sp>
        <p:nvSpPr>
          <p:cNvPr id="11" name="Content Placeholder 2">
            <a:extLst>
              <a:ext uri="{FF2B5EF4-FFF2-40B4-BE49-F238E27FC236}">
                <a16:creationId xmlns="" xmlns:a16="http://schemas.microsoft.com/office/drawing/2014/main" id="{4B623373-40CB-419A-9264-FA3673AE3ACD}"/>
              </a:ext>
            </a:extLst>
          </p:cNvPr>
          <p:cNvSpPr>
            <a:spLocks noGrp="1"/>
          </p:cNvSpPr>
          <p:nvPr>
            <p:ph idx="14"/>
          </p:nvPr>
        </p:nvSpPr>
        <p:spPr>
          <a:xfrm>
            <a:off x="756000" y="8318554"/>
            <a:ext cx="6055347" cy="2145918"/>
          </a:xfrm>
        </p:spPr>
        <p:txBody>
          <a:bodyPr/>
          <a:lstStyle>
            <a:lvl1pPr>
              <a:spcAft>
                <a:spcPts val="0"/>
              </a:spcAft>
              <a:defRPr sz="1000" b="0">
                <a:solidFill>
                  <a:schemeClr val="tx1"/>
                </a:solidFill>
              </a:defRPr>
            </a:lvl1pPr>
            <a:lvl2pPr marL="93663" indent="-93663">
              <a:buClr>
                <a:schemeClr val="tx2"/>
              </a:buClr>
              <a:buFont typeface="Wingdings" panose="05000000000000000000" pitchFamily="2" charset="2"/>
              <a:buChar char="§"/>
              <a:defRPr sz="1000" b="0">
                <a:solidFill>
                  <a:schemeClr val="tx1"/>
                </a:solidFill>
              </a:defRPr>
            </a:lvl2pPr>
          </a:lstStyle>
          <a:p>
            <a:pPr lvl="0"/>
            <a:r>
              <a:rPr lang="fr-FR" dirty="0"/>
              <a:t>Cliquez pour modifier les styles du texte du masque</a:t>
            </a:r>
          </a:p>
          <a:p>
            <a:pPr lvl="1"/>
            <a:r>
              <a:rPr lang="fr-FR" dirty="0"/>
              <a:t>Deuxième niveau</a:t>
            </a:r>
            <a:endParaRPr lang="en-US" dirty="0"/>
          </a:p>
        </p:txBody>
      </p:sp>
      <p:sp>
        <p:nvSpPr>
          <p:cNvPr id="12" name="Content Placeholder 2">
            <a:extLst>
              <a:ext uri="{FF2B5EF4-FFF2-40B4-BE49-F238E27FC236}">
                <a16:creationId xmlns="" xmlns:a16="http://schemas.microsoft.com/office/drawing/2014/main" id="{38479475-12D7-4361-9BB5-A3181518BFC4}"/>
              </a:ext>
            </a:extLst>
          </p:cNvPr>
          <p:cNvSpPr>
            <a:spLocks noGrp="1"/>
          </p:cNvSpPr>
          <p:nvPr>
            <p:ph idx="15"/>
          </p:nvPr>
        </p:nvSpPr>
        <p:spPr>
          <a:xfrm>
            <a:off x="756000" y="7029925"/>
            <a:ext cx="6055347" cy="1063690"/>
          </a:xfrm>
          <a:ln w="28575">
            <a:solidFill>
              <a:schemeClr val="accent1"/>
            </a:solidFill>
          </a:ln>
        </p:spPr>
        <p:txBody>
          <a:bodyPr lIns="180000" tIns="180000" rIns="180000" bIns="180000"/>
          <a:lstStyle>
            <a:lvl1pPr>
              <a:spcBef>
                <a:spcPts val="600"/>
              </a:spcBef>
              <a:spcAft>
                <a:spcPts val="0"/>
              </a:spcAft>
              <a:defRPr sz="1200" b="1">
                <a:solidFill>
                  <a:schemeClr val="accent1"/>
                </a:solidFill>
              </a:defRPr>
            </a:lvl1pPr>
            <a:lvl2pPr marL="93663" indent="-93663">
              <a:buClr>
                <a:schemeClr val="tx2"/>
              </a:buClr>
              <a:buFont typeface="Wingdings" panose="05000000000000000000" pitchFamily="2" charset="2"/>
              <a:buChar char="§"/>
              <a:defRPr sz="1300" b="1">
                <a:solidFill>
                  <a:schemeClr val="accent1"/>
                </a:solidFill>
              </a:defRPr>
            </a:lvl2pPr>
          </a:lstStyle>
          <a:p>
            <a:pPr lvl="0"/>
            <a:r>
              <a:rPr lang="fr-FR" dirty="0"/>
              <a:t>Cliquez pour modifier les styles du texte du masque</a:t>
            </a:r>
          </a:p>
        </p:txBody>
      </p:sp>
      <p:grpSp>
        <p:nvGrpSpPr>
          <p:cNvPr id="15" name="Graphique 13">
            <a:extLst>
              <a:ext uri="{FF2B5EF4-FFF2-40B4-BE49-F238E27FC236}">
                <a16:creationId xmlns="" xmlns:a16="http://schemas.microsoft.com/office/drawing/2014/main" id="{4FE053EF-A866-4D55-A3CB-C06D37FF80D7}"/>
              </a:ext>
            </a:extLst>
          </p:cNvPr>
          <p:cNvGrpSpPr/>
          <p:nvPr/>
        </p:nvGrpSpPr>
        <p:grpSpPr>
          <a:xfrm>
            <a:off x="0" y="8965650"/>
            <a:ext cx="1726163" cy="1726163"/>
            <a:chOff x="0" y="9534111"/>
            <a:chExt cx="1206817" cy="1206817"/>
          </a:xfrm>
        </p:grpSpPr>
        <p:sp>
          <p:nvSpPr>
            <p:cNvPr id="16" name="Graphique 13">
              <a:extLst>
                <a:ext uri="{FF2B5EF4-FFF2-40B4-BE49-F238E27FC236}">
                  <a16:creationId xmlns="" xmlns:a16="http://schemas.microsoft.com/office/drawing/2014/main" id="{B11E5282-0139-4165-8774-494C7C941563}"/>
                </a:ext>
              </a:extLst>
            </p:cNvPr>
            <p:cNvSpPr/>
            <p:nvPr/>
          </p:nvSpPr>
          <p:spPr>
            <a:xfrm>
              <a:off x="0" y="9534111"/>
              <a:ext cx="573275" cy="1206817"/>
            </a:xfrm>
            <a:custGeom>
              <a:avLst/>
              <a:gdLst>
                <a:gd name="connsiteX0" fmla="*/ 548640 w 573275"/>
                <a:gd name="connsiteY0" fmla="*/ 971550 h 1206817"/>
                <a:gd name="connsiteX1" fmla="*/ 572453 w 573275"/>
                <a:gd name="connsiteY1" fmla="*/ 758190 h 1206817"/>
                <a:gd name="connsiteX2" fmla="*/ 569595 w 573275"/>
                <a:gd name="connsiteY2" fmla="*/ 730568 h 1206817"/>
                <a:gd name="connsiteX3" fmla="*/ 378143 w 573275"/>
                <a:gd name="connsiteY3" fmla="*/ 378143 h 1206817"/>
                <a:gd name="connsiteX4" fmla="*/ 0 w 573275"/>
                <a:gd name="connsiteY4" fmla="*/ 0 h 1206817"/>
                <a:gd name="connsiteX5" fmla="*/ 0 w 573275"/>
                <a:gd name="connsiteY5" fmla="*/ 358140 h 1206817"/>
                <a:gd name="connsiteX6" fmla="*/ 198120 w 573275"/>
                <a:gd name="connsiteY6" fmla="*/ 556260 h 1206817"/>
                <a:gd name="connsiteX7" fmla="*/ 322898 w 573275"/>
                <a:gd name="connsiteY7" fmla="*/ 748665 h 1206817"/>
                <a:gd name="connsiteX8" fmla="*/ 330518 w 573275"/>
                <a:gd name="connsiteY8" fmla="*/ 802005 h 1206817"/>
                <a:gd name="connsiteX9" fmla="*/ 239078 w 573275"/>
                <a:gd name="connsiteY9" fmla="*/ 1059180 h 1206817"/>
                <a:gd name="connsiteX10" fmla="*/ 150495 w 573275"/>
                <a:gd name="connsiteY10" fmla="*/ 1206818 h 1206817"/>
                <a:gd name="connsiteX11" fmla="*/ 413385 w 573275"/>
                <a:gd name="connsiteY11" fmla="*/ 1206818 h 1206817"/>
                <a:gd name="connsiteX12" fmla="*/ 548640 w 573275"/>
                <a:gd name="connsiteY12" fmla="*/ 971550 h 1206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3275" h="1206817">
                  <a:moveTo>
                    <a:pt x="548640" y="971550"/>
                  </a:moveTo>
                  <a:cubicBezTo>
                    <a:pt x="571500" y="892493"/>
                    <a:pt x="575310" y="818198"/>
                    <a:pt x="572453" y="758190"/>
                  </a:cubicBezTo>
                  <a:cubicBezTo>
                    <a:pt x="571500" y="748665"/>
                    <a:pt x="570548" y="739140"/>
                    <a:pt x="569595" y="730568"/>
                  </a:cubicBezTo>
                  <a:cubicBezTo>
                    <a:pt x="549593" y="568643"/>
                    <a:pt x="470535" y="470535"/>
                    <a:pt x="378143" y="378143"/>
                  </a:cubicBezTo>
                  <a:lnTo>
                    <a:pt x="0" y="0"/>
                  </a:lnTo>
                  <a:lnTo>
                    <a:pt x="0" y="358140"/>
                  </a:lnTo>
                  <a:lnTo>
                    <a:pt x="198120" y="556260"/>
                  </a:lnTo>
                  <a:cubicBezTo>
                    <a:pt x="253365" y="611505"/>
                    <a:pt x="302895" y="661988"/>
                    <a:pt x="322898" y="748665"/>
                  </a:cubicBezTo>
                  <a:cubicBezTo>
                    <a:pt x="326708" y="764858"/>
                    <a:pt x="329565" y="782955"/>
                    <a:pt x="330518" y="802005"/>
                  </a:cubicBezTo>
                  <a:cubicBezTo>
                    <a:pt x="335280" y="893445"/>
                    <a:pt x="310515" y="987743"/>
                    <a:pt x="239078" y="1059180"/>
                  </a:cubicBezTo>
                  <a:cubicBezTo>
                    <a:pt x="203835" y="1094423"/>
                    <a:pt x="168593" y="1144905"/>
                    <a:pt x="150495" y="1206818"/>
                  </a:cubicBezTo>
                  <a:lnTo>
                    <a:pt x="413385" y="1206818"/>
                  </a:lnTo>
                  <a:cubicBezTo>
                    <a:pt x="484823" y="1130618"/>
                    <a:pt x="525780" y="1049655"/>
                    <a:pt x="548640" y="971550"/>
                  </a:cubicBezTo>
                </a:path>
              </a:pathLst>
            </a:custGeom>
            <a:solidFill>
              <a:schemeClr val="accent3"/>
            </a:solidFill>
            <a:ln w="9525" cap="flat">
              <a:noFill/>
              <a:prstDash val="solid"/>
              <a:miter/>
            </a:ln>
          </p:spPr>
          <p:txBody>
            <a:bodyPr rtlCol="0" anchor="ctr"/>
            <a:lstStyle/>
            <a:p>
              <a:endParaRPr lang="fr-FR"/>
            </a:p>
          </p:txBody>
        </p:sp>
        <p:sp>
          <p:nvSpPr>
            <p:cNvPr id="17" name="Graphique 13">
              <a:extLst>
                <a:ext uri="{FF2B5EF4-FFF2-40B4-BE49-F238E27FC236}">
                  <a16:creationId xmlns="" xmlns:a16="http://schemas.microsoft.com/office/drawing/2014/main" id="{4ED0D887-C606-4EBA-A443-25202B12A5C4}"/>
                </a:ext>
              </a:extLst>
            </p:cNvPr>
            <p:cNvSpPr/>
            <p:nvPr/>
          </p:nvSpPr>
          <p:spPr>
            <a:xfrm>
              <a:off x="952" y="10264678"/>
              <a:ext cx="1205864" cy="476250"/>
            </a:xfrm>
            <a:custGeom>
              <a:avLst/>
              <a:gdLst>
                <a:gd name="connsiteX0" fmla="*/ 239078 w 1205864"/>
                <a:gd name="connsiteY0" fmla="*/ 328613 h 476250"/>
                <a:gd name="connsiteX1" fmla="*/ 330518 w 1205864"/>
                <a:gd name="connsiteY1" fmla="*/ 71438 h 476250"/>
                <a:gd name="connsiteX2" fmla="*/ 322898 w 1205864"/>
                <a:gd name="connsiteY2" fmla="*/ 18098 h 476250"/>
                <a:gd name="connsiteX3" fmla="*/ 78105 w 1205864"/>
                <a:gd name="connsiteY3" fmla="*/ 162878 h 476250"/>
                <a:gd name="connsiteX4" fmla="*/ 0 w 1205864"/>
                <a:gd name="connsiteY4" fmla="*/ 260985 h 476250"/>
                <a:gd name="connsiteX5" fmla="*/ 0 w 1205864"/>
                <a:gd name="connsiteY5" fmla="*/ 475298 h 476250"/>
                <a:gd name="connsiteX6" fmla="*/ 151448 w 1205864"/>
                <a:gd name="connsiteY6" fmla="*/ 475298 h 476250"/>
                <a:gd name="connsiteX7" fmla="*/ 239078 w 1205864"/>
                <a:gd name="connsiteY7" fmla="*/ 328613 h 476250"/>
                <a:gd name="connsiteX8" fmla="*/ 1205865 w 1205864"/>
                <a:gd name="connsiteY8" fmla="*/ 476250 h 476250"/>
                <a:gd name="connsiteX9" fmla="*/ 904875 w 1205864"/>
                <a:gd name="connsiteY9" fmla="*/ 176213 h 476250"/>
                <a:gd name="connsiteX10" fmla="*/ 567690 w 1205864"/>
                <a:gd name="connsiteY10" fmla="*/ 0 h 476250"/>
                <a:gd name="connsiteX11" fmla="*/ 570548 w 1205864"/>
                <a:gd name="connsiteY11" fmla="*/ 27623 h 476250"/>
                <a:gd name="connsiteX12" fmla="*/ 546735 w 1205864"/>
                <a:gd name="connsiteY12" fmla="*/ 240983 h 476250"/>
                <a:gd name="connsiteX13" fmla="*/ 725805 w 1205864"/>
                <a:gd name="connsiteY13" fmla="*/ 354330 h 476250"/>
                <a:gd name="connsiteX14" fmla="*/ 847725 w 1205864"/>
                <a:gd name="connsiteY14" fmla="*/ 476250 h 476250"/>
                <a:gd name="connsiteX15" fmla="*/ 1205865 w 1205864"/>
                <a:gd name="connsiteY15" fmla="*/ 476250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05864" h="476250">
                  <a:moveTo>
                    <a:pt x="239078" y="328613"/>
                  </a:moveTo>
                  <a:cubicBezTo>
                    <a:pt x="309563" y="258128"/>
                    <a:pt x="335280" y="162878"/>
                    <a:pt x="330518" y="71438"/>
                  </a:cubicBezTo>
                  <a:cubicBezTo>
                    <a:pt x="328613" y="52388"/>
                    <a:pt x="326708" y="34290"/>
                    <a:pt x="322898" y="18098"/>
                  </a:cubicBezTo>
                  <a:cubicBezTo>
                    <a:pt x="227648" y="46673"/>
                    <a:pt x="142875" y="98108"/>
                    <a:pt x="78105" y="162878"/>
                  </a:cubicBezTo>
                  <a:cubicBezTo>
                    <a:pt x="50483" y="190500"/>
                    <a:pt x="23813" y="223838"/>
                    <a:pt x="0" y="260985"/>
                  </a:cubicBezTo>
                  <a:lnTo>
                    <a:pt x="0" y="475298"/>
                  </a:lnTo>
                  <a:lnTo>
                    <a:pt x="151448" y="475298"/>
                  </a:lnTo>
                  <a:cubicBezTo>
                    <a:pt x="168593" y="415290"/>
                    <a:pt x="203835" y="363855"/>
                    <a:pt x="239078" y="328613"/>
                  </a:cubicBezTo>
                  <a:moveTo>
                    <a:pt x="1205865" y="476250"/>
                  </a:moveTo>
                  <a:lnTo>
                    <a:pt x="904875" y="176213"/>
                  </a:lnTo>
                  <a:cubicBezTo>
                    <a:pt x="800100" y="71438"/>
                    <a:pt x="682943" y="17145"/>
                    <a:pt x="567690" y="0"/>
                  </a:cubicBezTo>
                  <a:cubicBezTo>
                    <a:pt x="568643" y="9525"/>
                    <a:pt x="569595" y="18098"/>
                    <a:pt x="570548" y="27623"/>
                  </a:cubicBezTo>
                  <a:cubicBezTo>
                    <a:pt x="574358" y="87630"/>
                    <a:pt x="569595" y="161925"/>
                    <a:pt x="546735" y="240983"/>
                  </a:cubicBezTo>
                  <a:cubicBezTo>
                    <a:pt x="602933" y="257175"/>
                    <a:pt x="662940" y="292418"/>
                    <a:pt x="725805" y="354330"/>
                  </a:cubicBezTo>
                  <a:lnTo>
                    <a:pt x="847725" y="476250"/>
                  </a:lnTo>
                  <a:lnTo>
                    <a:pt x="1205865" y="476250"/>
                  </a:lnTo>
                  <a:close/>
                </a:path>
              </a:pathLst>
            </a:custGeom>
            <a:solidFill>
              <a:srgbClr val="FFCB00"/>
            </a:solidFill>
            <a:ln w="9525" cap="flat">
              <a:noFill/>
              <a:prstDash val="solid"/>
              <a:miter/>
            </a:ln>
          </p:spPr>
          <p:txBody>
            <a:bodyPr rtlCol="0" anchor="ctr"/>
            <a:lstStyle/>
            <a:p>
              <a:endParaRPr lang="fr-FR"/>
            </a:p>
          </p:txBody>
        </p:sp>
      </p:grpSp>
      <p:sp>
        <p:nvSpPr>
          <p:cNvPr id="18" name="Content Placeholder 2">
            <a:extLst>
              <a:ext uri="{FF2B5EF4-FFF2-40B4-BE49-F238E27FC236}">
                <a16:creationId xmlns="" xmlns:a16="http://schemas.microsoft.com/office/drawing/2014/main" id="{0CC27A3A-141B-4B01-A136-EF2502A3F493}"/>
              </a:ext>
            </a:extLst>
          </p:cNvPr>
          <p:cNvSpPr>
            <a:spLocks noGrp="1"/>
          </p:cNvSpPr>
          <p:nvPr>
            <p:ph idx="16" hasCustomPrompt="1"/>
          </p:nvPr>
        </p:nvSpPr>
        <p:spPr>
          <a:xfrm>
            <a:off x="756001" y="3879489"/>
            <a:ext cx="2687288" cy="2340000"/>
          </a:xfrm>
        </p:spPr>
        <p:txBody>
          <a:bodyPr/>
          <a:lstStyle>
            <a:lvl1pPr>
              <a:spcAft>
                <a:spcPts val="0"/>
              </a:spcAft>
              <a:defRPr sz="1200"/>
            </a:lvl1pPr>
          </a:lstStyle>
          <a:p>
            <a:pPr lvl="0"/>
            <a:r>
              <a:rPr lang="fr-FR" dirty="0"/>
              <a:t>Deuxième niveau</a:t>
            </a:r>
            <a:endParaRPr lang="en-US" dirty="0"/>
          </a:p>
        </p:txBody>
      </p:sp>
      <p:sp>
        <p:nvSpPr>
          <p:cNvPr id="20" name="Espace réservé pour une image  19">
            <a:extLst>
              <a:ext uri="{FF2B5EF4-FFF2-40B4-BE49-F238E27FC236}">
                <a16:creationId xmlns="" xmlns:a16="http://schemas.microsoft.com/office/drawing/2014/main" id="{F450A2C2-E561-409F-A571-25DA9CB992A5}"/>
              </a:ext>
            </a:extLst>
          </p:cNvPr>
          <p:cNvSpPr>
            <a:spLocks noGrp="1"/>
          </p:cNvSpPr>
          <p:nvPr>
            <p:ph type="pic" sz="quarter" idx="17"/>
          </p:nvPr>
        </p:nvSpPr>
        <p:spPr>
          <a:xfrm>
            <a:off x="3641190" y="4265736"/>
            <a:ext cx="3170157" cy="1953753"/>
          </a:xfrm>
        </p:spPr>
        <p:txBody>
          <a:bodyPr/>
          <a:lstStyle/>
          <a:p>
            <a:endParaRPr lang="fr-FR" dirty="0"/>
          </a:p>
        </p:txBody>
      </p:sp>
      <p:pic>
        <p:nvPicPr>
          <p:cNvPr id="24" name="Image 23" descr="Une image contenant texte&#10;&#10;Description générée automatiquement">
            <a:extLst>
              <a:ext uri="{FF2B5EF4-FFF2-40B4-BE49-F238E27FC236}">
                <a16:creationId xmlns="" xmlns:a16="http://schemas.microsoft.com/office/drawing/2014/main" id="{237E45A0-30BE-47BE-B7CF-A40CE9633A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55010" y="9659484"/>
            <a:ext cx="2530241" cy="582657"/>
          </a:xfrm>
          <a:prstGeom prst="rect">
            <a:avLst/>
          </a:prstGeom>
        </p:spPr>
      </p:pic>
      <p:sp>
        <p:nvSpPr>
          <p:cNvPr id="26" name="ZoneTexte 25">
            <a:extLst>
              <a:ext uri="{FF2B5EF4-FFF2-40B4-BE49-F238E27FC236}">
                <a16:creationId xmlns="" xmlns:a16="http://schemas.microsoft.com/office/drawing/2014/main" id="{81E6DCCF-D673-4FE3-9604-4354EE6F27B8}"/>
              </a:ext>
            </a:extLst>
          </p:cNvPr>
          <p:cNvSpPr txBox="1"/>
          <p:nvPr userDrawn="1"/>
        </p:nvSpPr>
        <p:spPr>
          <a:xfrm>
            <a:off x="755997" y="625153"/>
            <a:ext cx="4833039" cy="523220"/>
          </a:xfrm>
          <a:prstGeom prst="rect">
            <a:avLst/>
          </a:prstGeom>
          <a:noFill/>
        </p:spPr>
        <p:txBody>
          <a:bodyPr wrap="square" lIns="0" tIns="0" rIns="0" bIns="0" rtlCol="0">
            <a:noAutofit/>
          </a:bodyPr>
          <a:lstStyle/>
          <a:p>
            <a:pPr algn="l">
              <a:lnSpc>
                <a:spcPts val="1500"/>
              </a:lnSpc>
            </a:pPr>
            <a:r>
              <a:rPr lang="fr-FR" sz="1400" b="1" cap="all" baseline="0" dirty="0">
                <a:solidFill>
                  <a:schemeClr val="accent3"/>
                </a:solidFill>
                <a:latin typeface="Montserrat" panose="00000500000000000000" pitchFamily="2" charset="0"/>
              </a:rPr>
              <a:t>Gestion des emplois </a:t>
            </a:r>
            <a:br>
              <a:rPr lang="fr-FR" sz="1400" b="1" cap="all" baseline="0" dirty="0">
                <a:solidFill>
                  <a:schemeClr val="accent3"/>
                </a:solidFill>
                <a:latin typeface="Montserrat" panose="00000500000000000000" pitchFamily="2" charset="0"/>
              </a:rPr>
            </a:br>
            <a:r>
              <a:rPr lang="fr-FR" sz="1400" b="1" cap="all" baseline="0" dirty="0">
                <a:solidFill>
                  <a:schemeClr val="accent3"/>
                </a:solidFill>
                <a:latin typeface="Montserrat" panose="00000500000000000000" pitchFamily="2" charset="0"/>
              </a:rPr>
              <a:t>et des parcours professionnels</a:t>
            </a:r>
          </a:p>
        </p:txBody>
      </p:sp>
    </p:spTree>
    <p:extLst>
      <p:ext uri="{BB962C8B-B14F-4D97-AF65-F5344CB8AC3E}">
        <p14:creationId xmlns:p14="http://schemas.microsoft.com/office/powerpoint/2010/main" val="2069710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11" name="Content Placeholder 2">
            <a:extLst>
              <a:ext uri="{FF2B5EF4-FFF2-40B4-BE49-F238E27FC236}">
                <a16:creationId xmlns="" xmlns:a16="http://schemas.microsoft.com/office/drawing/2014/main" id="{4B623373-40CB-419A-9264-FA3673AE3ACD}"/>
              </a:ext>
            </a:extLst>
          </p:cNvPr>
          <p:cNvSpPr>
            <a:spLocks noGrp="1"/>
          </p:cNvSpPr>
          <p:nvPr>
            <p:ph idx="14"/>
          </p:nvPr>
        </p:nvSpPr>
        <p:spPr>
          <a:xfrm>
            <a:off x="756000" y="452330"/>
            <a:ext cx="6055347" cy="2287588"/>
          </a:xfrm>
        </p:spPr>
        <p:txBody>
          <a:bodyPr/>
          <a:lstStyle>
            <a:lvl1pPr>
              <a:spcAft>
                <a:spcPts val="0"/>
              </a:spcAft>
              <a:defRPr sz="1000" b="0">
                <a:solidFill>
                  <a:schemeClr val="tx1"/>
                </a:solidFill>
              </a:defRPr>
            </a:lvl1pPr>
            <a:lvl2pPr marL="93663" indent="-93663">
              <a:buClr>
                <a:schemeClr val="tx2"/>
              </a:buClr>
              <a:buFont typeface="Wingdings" panose="05000000000000000000" pitchFamily="2" charset="2"/>
              <a:buChar char="§"/>
              <a:defRPr sz="1000" b="0">
                <a:solidFill>
                  <a:schemeClr val="tx1"/>
                </a:solidFill>
              </a:defRPr>
            </a:lvl2pPr>
          </a:lstStyle>
          <a:p>
            <a:pPr lvl="0"/>
            <a:r>
              <a:rPr lang="fr-FR" dirty="0"/>
              <a:t>Cliquez pour modifier les styles du texte du masque</a:t>
            </a:r>
          </a:p>
          <a:p>
            <a:pPr lvl="1"/>
            <a:r>
              <a:rPr lang="fr-FR" dirty="0"/>
              <a:t>Deuxième niveau</a:t>
            </a:r>
            <a:endParaRPr lang="en-US" dirty="0"/>
          </a:p>
        </p:txBody>
      </p:sp>
      <p:sp>
        <p:nvSpPr>
          <p:cNvPr id="12" name="Content Placeholder 2">
            <a:extLst>
              <a:ext uri="{FF2B5EF4-FFF2-40B4-BE49-F238E27FC236}">
                <a16:creationId xmlns="" xmlns:a16="http://schemas.microsoft.com/office/drawing/2014/main" id="{38479475-12D7-4361-9BB5-A3181518BFC4}"/>
              </a:ext>
            </a:extLst>
          </p:cNvPr>
          <p:cNvSpPr>
            <a:spLocks noGrp="1"/>
          </p:cNvSpPr>
          <p:nvPr>
            <p:ph idx="15"/>
          </p:nvPr>
        </p:nvSpPr>
        <p:spPr>
          <a:xfrm>
            <a:off x="756000" y="7941711"/>
            <a:ext cx="6055347" cy="1063690"/>
          </a:xfrm>
          <a:ln w="28575">
            <a:solidFill>
              <a:schemeClr val="accent1"/>
            </a:solidFill>
          </a:ln>
        </p:spPr>
        <p:txBody>
          <a:bodyPr lIns="180000" tIns="180000" rIns="180000" bIns="180000"/>
          <a:lstStyle>
            <a:lvl1pPr algn="r">
              <a:lnSpc>
                <a:spcPct val="100000"/>
              </a:lnSpc>
              <a:spcBef>
                <a:spcPts val="600"/>
              </a:spcBef>
              <a:spcAft>
                <a:spcPts val="0"/>
              </a:spcAft>
              <a:defRPr sz="1000" b="0">
                <a:solidFill>
                  <a:schemeClr val="tx1"/>
                </a:solidFill>
              </a:defRPr>
            </a:lvl1pPr>
            <a:lvl2pPr marL="0" indent="0" algn="r">
              <a:lnSpc>
                <a:spcPct val="100000"/>
              </a:lnSpc>
              <a:spcBef>
                <a:spcPts val="0"/>
              </a:spcBef>
              <a:buClr>
                <a:schemeClr val="tx2"/>
              </a:buClr>
              <a:buFont typeface="Wingdings" panose="05000000000000000000" pitchFamily="2" charset="2"/>
              <a:buNone/>
              <a:defRPr sz="1100" b="1">
                <a:solidFill>
                  <a:schemeClr val="accent1"/>
                </a:solidFill>
              </a:defRPr>
            </a:lvl2pPr>
          </a:lstStyle>
          <a:p>
            <a:pPr lvl="0"/>
            <a:r>
              <a:rPr lang="fr-FR" dirty="0"/>
              <a:t>Cliquez pour modifier les styles du texte du masque</a:t>
            </a:r>
          </a:p>
          <a:p>
            <a:pPr lvl="1"/>
            <a:r>
              <a:rPr lang="fr-FR" dirty="0"/>
              <a:t>Site</a:t>
            </a:r>
          </a:p>
        </p:txBody>
      </p:sp>
      <p:pic>
        <p:nvPicPr>
          <p:cNvPr id="5" name="Image 4" descr="Une image contenant texte&#10;&#10;Description générée automatiquement">
            <a:extLst>
              <a:ext uri="{FF2B5EF4-FFF2-40B4-BE49-F238E27FC236}">
                <a16:creationId xmlns="" xmlns:a16="http://schemas.microsoft.com/office/drawing/2014/main" id="{4F117E91-412E-4C7A-9CF9-C837F103DF9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93701" y="9204487"/>
            <a:ext cx="2144272" cy="493777"/>
          </a:xfrm>
          <a:prstGeom prst="rect">
            <a:avLst/>
          </a:prstGeom>
        </p:spPr>
      </p:pic>
      <p:sp>
        <p:nvSpPr>
          <p:cNvPr id="6" name="ZoneTexte 5">
            <a:extLst>
              <a:ext uri="{FF2B5EF4-FFF2-40B4-BE49-F238E27FC236}">
                <a16:creationId xmlns="" xmlns:a16="http://schemas.microsoft.com/office/drawing/2014/main" id="{71566908-C7B0-46BD-8D5B-AD7569B2D267}"/>
              </a:ext>
            </a:extLst>
          </p:cNvPr>
          <p:cNvSpPr txBox="1"/>
          <p:nvPr userDrawn="1"/>
        </p:nvSpPr>
        <p:spPr>
          <a:xfrm>
            <a:off x="4432041" y="9877846"/>
            <a:ext cx="2379306" cy="361637"/>
          </a:xfrm>
          <a:prstGeom prst="rect">
            <a:avLst/>
          </a:prstGeom>
          <a:noFill/>
        </p:spPr>
        <p:txBody>
          <a:bodyPr wrap="square" lIns="0" tIns="0" rIns="0" bIns="0" rtlCol="0">
            <a:noAutofit/>
          </a:bodyPr>
          <a:lstStyle/>
          <a:p>
            <a:pPr marR="0" algn="r" rtl="0"/>
            <a:r>
              <a:rPr lang="fr-FR" sz="650" b="0" i="0" u="none" strike="noStrike" baseline="0" dirty="0">
                <a:solidFill>
                  <a:schemeClr val="tx2"/>
                </a:solidFill>
                <a:latin typeface="Montserrat" panose="00000500000000000000" pitchFamily="2" charset="0"/>
              </a:rPr>
              <a:t>DIRECTION DES RESSOURCES HUMAINES GROUPE</a:t>
            </a:r>
          </a:p>
          <a:p>
            <a:pPr marR="0" algn="r" rtl="0"/>
            <a:r>
              <a:rPr lang="fr-FR" sz="550" b="0" i="0" u="none" strike="noStrike" baseline="0" dirty="0">
                <a:solidFill>
                  <a:schemeClr val="tx2"/>
                </a:solidFill>
                <a:latin typeface="Montserrat" panose="00000500000000000000" pitchFamily="2" charset="0"/>
              </a:rPr>
              <a:t>9 RUE DU COLONEL PIERRE AVIA</a:t>
            </a:r>
          </a:p>
          <a:p>
            <a:pPr marR="0" algn="r" rtl="0"/>
            <a:r>
              <a:rPr lang="fr-FR" sz="550" b="0" i="0" u="none" strike="noStrike" baseline="0" dirty="0">
                <a:solidFill>
                  <a:schemeClr val="tx2"/>
                </a:solidFill>
                <a:latin typeface="Montserrat" panose="00000500000000000000" pitchFamily="2" charset="0"/>
              </a:rPr>
              <a:t>75757 PARIS CEDEX 15</a:t>
            </a:r>
            <a:endParaRPr lang="fr-FR" sz="550" baseline="0" dirty="0">
              <a:solidFill>
                <a:schemeClr val="tx2"/>
              </a:solidFill>
            </a:endParaRPr>
          </a:p>
        </p:txBody>
      </p:sp>
      <p:sp>
        <p:nvSpPr>
          <p:cNvPr id="19" name="ZoneTexte 18">
            <a:extLst>
              <a:ext uri="{FF2B5EF4-FFF2-40B4-BE49-F238E27FC236}">
                <a16:creationId xmlns="" xmlns:a16="http://schemas.microsoft.com/office/drawing/2014/main" id="{1613E30F-CDF4-499B-AB37-9332069AFC71}"/>
              </a:ext>
            </a:extLst>
          </p:cNvPr>
          <p:cNvSpPr txBox="1"/>
          <p:nvPr userDrawn="1"/>
        </p:nvSpPr>
        <p:spPr>
          <a:xfrm rot="16200000">
            <a:off x="4132872" y="5420014"/>
            <a:ext cx="6666987" cy="361637"/>
          </a:xfrm>
          <a:prstGeom prst="rect">
            <a:avLst/>
          </a:prstGeom>
          <a:noFill/>
        </p:spPr>
        <p:txBody>
          <a:bodyPr wrap="square" lIns="0" tIns="0" rIns="0" bIns="0" rtlCol="0">
            <a:noAutofit/>
          </a:bodyPr>
          <a:lstStyle/>
          <a:p>
            <a:pPr marR="0" algn="l" rtl="0"/>
            <a:r>
              <a:rPr lang="fr-FR" sz="550" b="0" i="0" u="none" strike="noStrike" baseline="0" dirty="0">
                <a:solidFill>
                  <a:schemeClr val="tx1"/>
                </a:solidFill>
                <a:latin typeface="Montserrat" panose="00000500000000000000" pitchFamily="2" charset="0"/>
              </a:rPr>
              <a:t>La Poste – SA au capital de 5 364 851 364 euros – 356 000 000 RCS Paris – Siège social : 9 RUE DU COLONEL PIERRE AVIA – 75015 PARIS</a:t>
            </a:r>
            <a:endParaRPr lang="fr-FR" sz="550" baseline="0" dirty="0">
              <a:solidFill>
                <a:schemeClr val="tx1"/>
              </a:solidFill>
            </a:endParaRPr>
          </a:p>
        </p:txBody>
      </p:sp>
      <p:grpSp>
        <p:nvGrpSpPr>
          <p:cNvPr id="21" name="Graphique 13">
            <a:extLst>
              <a:ext uri="{FF2B5EF4-FFF2-40B4-BE49-F238E27FC236}">
                <a16:creationId xmlns="" xmlns:a16="http://schemas.microsoft.com/office/drawing/2014/main" id="{A7EBF959-F661-4F77-B923-304BC2EF4A65}"/>
              </a:ext>
            </a:extLst>
          </p:cNvPr>
          <p:cNvGrpSpPr/>
          <p:nvPr userDrawn="1"/>
        </p:nvGrpSpPr>
        <p:grpSpPr>
          <a:xfrm>
            <a:off x="0" y="8965650"/>
            <a:ext cx="1726163" cy="1726163"/>
            <a:chOff x="0" y="9534111"/>
            <a:chExt cx="1206817" cy="1206817"/>
          </a:xfrm>
        </p:grpSpPr>
        <p:sp>
          <p:nvSpPr>
            <p:cNvPr id="22" name="Graphique 13">
              <a:extLst>
                <a:ext uri="{FF2B5EF4-FFF2-40B4-BE49-F238E27FC236}">
                  <a16:creationId xmlns="" xmlns:a16="http://schemas.microsoft.com/office/drawing/2014/main" id="{EA3EC788-59A0-4E1B-9B3C-07ABA81F155B}"/>
                </a:ext>
              </a:extLst>
            </p:cNvPr>
            <p:cNvSpPr/>
            <p:nvPr/>
          </p:nvSpPr>
          <p:spPr>
            <a:xfrm>
              <a:off x="0" y="9534111"/>
              <a:ext cx="573275" cy="1206817"/>
            </a:xfrm>
            <a:custGeom>
              <a:avLst/>
              <a:gdLst>
                <a:gd name="connsiteX0" fmla="*/ 548640 w 573275"/>
                <a:gd name="connsiteY0" fmla="*/ 971550 h 1206817"/>
                <a:gd name="connsiteX1" fmla="*/ 572453 w 573275"/>
                <a:gd name="connsiteY1" fmla="*/ 758190 h 1206817"/>
                <a:gd name="connsiteX2" fmla="*/ 569595 w 573275"/>
                <a:gd name="connsiteY2" fmla="*/ 730568 h 1206817"/>
                <a:gd name="connsiteX3" fmla="*/ 378143 w 573275"/>
                <a:gd name="connsiteY3" fmla="*/ 378143 h 1206817"/>
                <a:gd name="connsiteX4" fmla="*/ 0 w 573275"/>
                <a:gd name="connsiteY4" fmla="*/ 0 h 1206817"/>
                <a:gd name="connsiteX5" fmla="*/ 0 w 573275"/>
                <a:gd name="connsiteY5" fmla="*/ 358140 h 1206817"/>
                <a:gd name="connsiteX6" fmla="*/ 198120 w 573275"/>
                <a:gd name="connsiteY6" fmla="*/ 556260 h 1206817"/>
                <a:gd name="connsiteX7" fmla="*/ 322898 w 573275"/>
                <a:gd name="connsiteY7" fmla="*/ 748665 h 1206817"/>
                <a:gd name="connsiteX8" fmla="*/ 330518 w 573275"/>
                <a:gd name="connsiteY8" fmla="*/ 802005 h 1206817"/>
                <a:gd name="connsiteX9" fmla="*/ 239078 w 573275"/>
                <a:gd name="connsiteY9" fmla="*/ 1059180 h 1206817"/>
                <a:gd name="connsiteX10" fmla="*/ 150495 w 573275"/>
                <a:gd name="connsiteY10" fmla="*/ 1206818 h 1206817"/>
                <a:gd name="connsiteX11" fmla="*/ 413385 w 573275"/>
                <a:gd name="connsiteY11" fmla="*/ 1206818 h 1206817"/>
                <a:gd name="connsiteX12" fmla="*/ 548640 w 573275"/>
                <a:gd name="connsiteY12" fmla="*/ 971550 h 1206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3275" h="1206817">
                  <a:moveTo>
                    <a:pt x="548640" y="971550"/>
                  </a:moveTo>
                  <a:cubicBezTo>
                    <a:pt x="571500" y="892493"/>
                    <a:pt x="575310" y="818198"/>
                    <a:pt x="572453" y="758190"/>
                  </a:cubicBezTo>
                  <a:cubicBezTo>
                    <a:pt x="571500" y="748665"/>
                    <a:pt x="570548" y="739140"/>
                    <a:pt x="569595" y="730568"/>
                  </a:cubicBezTo>
                  <a:cubicBezTo>
                    <a:pt x="549593" y="568643"/>
                    <a:pt x="470535" y="470535"/>
                    <a:pt x="378143" y="378143"/>
                  </a:cubicBezTo>
                  <a:lnTo>
                    <a:pt x="0" y="0"/>
                  </a:lnTo>
                  <a:lnTo>
                    <a:pt x="0" y="358140"/>
                  </a:lnTo>
                  <a:lnTo>
                    <a:pt x="198120" y="556260"/>
                  </a:lnTo>
                  <a:cubicBezTo>
                    <a:pt x="253365" y="611505"/>
                    <a:pt x="302895" y="661988"/>
                    <a:pt x="322898" y="748665"/>
                  </a:cubicBezTo>
                  <a:cubicBezTo>
                    <a:pt x="326708" y="764858"/>
                    <a:pt x="329565" y="782955"/>
                    <a:pt x="330518" y="802005"/>
                  </a:cubicBezTo>
                  <a:cubicBezTo>
                    <a:pt x="335280" y="893445"/>
                    <a:pt x="310515" y="987743"/>
                    <a:pt x="239078" y="1059180"/>
                  </a:cubicBezTo>
                  <a:cubicBezTo>
                    <a:pt x="203835" y="1094423"/>
                    <a:pt x="168593" y="1144905"/>
                    <a:pt x="150495" y="1206818"/>
                  </a:cubicBezTo>
                  <a:lnTo>
                    <a:pt x="413385" y="1206818"/>
                  </a:lnTo>
                  <a:cubicBezTo>
                    <a:pt x="484823" y="1130618"/>
                    <a:pt x="525780" y="1049655"/>
                    <a:pt x="548640" y="971550"/>
                  </a:cubicBezTo>
                </a:path>
              </a:pathLst>
            </a:custGeom>
            <a:solidFill>
              <a:schemeClr val="accent3"/>
            </a:solidFill>
            <a:ln w="9525" cap="flat">
              <a:noFill/>
              <a:prstDash val="solid"/>
              <a:miter/>
            </a:ln>
          </p:spPr>
          <p:txBody>
            <a:bodyPr rtlCol="0" anchor="ctr"/>
            <a:lstStyle/>
            <a:p>
              <a:endParaRPr lang="fr-FR"/>
            </a:p>
          </p:txBody>
        </p:sp>
        <p:sp>
          <p:nvSpPr>
            <p:cNvPr id="23" name="Graphique 13">
              <a:extLst>
                <a:ext uri="{FF2B5EF4-FFF2-40B4-BE49-F238E27FC236}">
                  <a16:creationId xmlns="" xmlns:a16="http://schemas.microsoft.com/office/drawing/2014/main" id="{82FDB822-BA04-4014-A36F-3126105C3BD6}"/>
                </a:ext>
              </a:extLst>
            </p:cNvPr>
            <p:cNvSpPr/>
            <p:nvPr/>
          </p:nvSpPr>
          <p:spPr>
            <a:xfrm>
              <a:off x="952" y="10264678"/>
              <a:ext cx="1205864" cy="476250"/>
            </a:xfrm>
            <a:custGeom>
              <a:avLst/>
              <a:gdLst>
                <a:gd name="connsiteX0" fmla="*/ 239078 w 1205864"/>
                <a:gd name="connsiteY0" fmla="*/ 328613 h 476250"/>
                <a:gd name="connsiteX1" fmla="*/ 330518 w 1205864"/>
                <a:gd name="connsiteY1" fmla="*/ 71438 h 476250"/>
                <a:gd name="connsiteX2" fmla="*/ 322898 w 1205864"/>
                <a:gd name="connsiteY2" fmla="*/ 18098 h 476250"/>
                <a:gd name="connsiteX3" fmla="*/ 78105 w 1205864"/>
                <a:gd name="connsiteY3" fmla="*/ 162878 h 476250"/>
                <a:gd name="connsiteX4" fmla="*/ 0 w 1205864"/>
                <a:gd name="connsiteY4" fmla="*/ 260985 h 476250"/>
                <a:gd name="connsiteX5" fmla="*/ 0 w 1205864"/>
                <a:gd name="connsiteY5" fmla="*/ 475298 h 476250"/>
                <a:gd name="connsiteX6" fmla="*/ 151448 w 1205864"/>
                <a:gd name="connsiteY6" fmla="*/ 475298 h 476250"/>
                <a:gd name="connsiteX7" fmla="*/ 239078 w 1205864"/>
                <a:gd name="connsiteY7" fmla="*/ 328613 h 476250"/>
                <a:gd name="connsiteX8" fmla="*/ 1205865 w 1205864"/>
                <a:gd name="connsiteY8" fmla="*/ 476250 h 476250"/>
                <a:gd name="connsiteX9" fmla="*/ 904875 w 1205864"/>
                <a:gd name="connsiteY9" fmla="*/ 176213 h 476250"/>
                <a:gd name="connsiteX10" fmla="*/ 567690 w 1205864"/>
                <a:gd name="connsiteY10" fmla="*/ 0 h 476250"/>
                <a:gd name="connsiteX11" fmla="*/ 570548 w 1205864"/>
                <a:gd name="connsiteY11" fmla="*/ 27623 h 476250"/>
                <a:gd name="connsiteX12" fmla="*/ 546735 w 1205864"/>
                <a:gd name="connsiteY12" fmla="*/ 240983 h 476250"/>
                <a:gd name="connsiteX13" fmla="*/ 725805 w 1205864"/>
                <a:gd name="connsiteY13" fmla="*/ 354330 h 476250"/>
                <a:gd name="connsiteX14" fmla="*/ 847725 w 1205864"/>
                <a:gd name="connsiteY14" fmla="*/ 476250 h 476250"/>
                <a:gd name="connsiteX15" fmla="*/ 1205865 w 1205864"/>
                <a:gd name="connsiteY15" fmla="*/ 476250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05864" h="476250">
                  <a:moveTo>
                    <a:pt x="239078" y="328613"/>
                  </a:moveTo>
                  <a:cubicBezTo>
                    <a:pt x="309563" y="258128"/>
                    <a:pt x="335280" y="162878"/>
                    <a:pt x="330518" y="71438"/>
                  </a:cubicBezTo>
                  <a:cubicBezTo>
                    <a:pt x="328613" y="52388"/>
                    <a:pt x="326708" y="34290"/>
                    <a:pt x="322898" y="18098"/>
                  </a:cubicBezTo>
                  <a:cubicBezTo>
                    <a:pt x="227648" y="46673"/>
                    <a:pt x="142875" y="98108"/>
                    <a:pt x="78105" y="162878"/>
                  </a:cubicBezTo>
                  <a:cubicBezTo>
                    <a:pt x="50483" y="190500"/>
                    <a:pt x="23813" y="223838"/>
                    <a:pt x="0" y="260985"/>
                  </a:cubicBezTo>
                  <a:lnTo>
                    <a:pt x="0" y="475298"/>
                  </a:lnTo>
                  <a:lnTo>
                    <a:pt x="151448" y="475298"/>
                  </a:lnTo>
                  <a:cubicBezTo>
                    <a:pt x="168593" y="415290"/>
                    <a:pt x="203835" y="363855"/>
                    <a:pt x="239078" y="328613"/>
                  </a:cubicBezTo>
                  <a:moveTo>
                    <a:pt x="1205865" y="476250"/>
                  </a:moveTo>
                  <a:lnTo>
                    <a:pt x="904875" y="176213"/>
                  </a:lnTo>
                  <a:cubicBezTo>
                    <a:pt x="800100" y="71438"/>
                    <a:pt x="682943" y="17145"/>
                    <a:pt x="567690" y="0"/>
                  </a:cubicBezTo>
                  <a:cubicBezTo>
                    <a:pt x="568643" y="9525"/>
                    <a:pt x="569595" y="18098"/>
                    <a:pt x="570548" y="27623"/>
                  </a:cubicBezTo>
                  <a:cubicBezTo>
                    <a:pt x="574358" y="87630"/>
                    <a:pt x="569595" y="161925"/>
                    <a:pt x="546735" y="240983"/>
                  </a:cubicBezTo>
                  <a:cubicBezTo>
                    <a:pt x="602933" y="257175"/>
                    <a:pt x="662940" y="292418"/>
                    <a:pt x="725805" y="354330"/>
                  </a:cubicBezTo>
                  <a:lnTo>
                    <a:pt x="847725" y="476250"/>
                  </a:lnTo>
                  <a:lnTo>
                    <a:pt x="1205865" y="476250"/>
                  </a:lnTo>
                  <a:close/>
                </a:path>
              </a:pathLst>
            </a:custGeom>
            <a:solidFill>
              <a:srgbClr val="FFCB00"/>
            </a:solidFill>
            <a:ln w="9525" cap="flat">
              <a:noFill/>
              <a:prstDash val="solid"/>
              <a:miter/>
            </a:ln>
          </p:spPr>
          <p:txBody>
            <a:bodyPr rtlCol="0" anchor="ctr"/>
            <a:lstStyle/>
            <a:p>
              <a:endParaRPr lang="fr-FR"/>
            </a:p>
          </p:txBody>
        </p:sp>
      </p:grpSp>
    </p:spTree>
    <p:extLst>
      <p:ext uri="{BB962C8B-B14F-4D97-AF65-F5344CB8AC3E}">
        <p14:creationId xmlns:p14="http://schemas.microsoft.com/office/powerpoint/2010/main" val="29244103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9728" y="3629608"/>
            <a:ext cx="6520220" cy="6000449"/>
          </a:xfrm>
          <a:prstGeom prst="rect">
            <a:avLst/>
          </a:prstGeom>
        </p:spPr>
        <p:txBody>
          <a:bodyPr vert="horz" lIns="0" tIns="0" rIns="0" bIns="0" rtlCol="0" anchor="t" anchorCtr="0">
            <a:noAutofit/>
          </a:bodyPr>
          <a:lstStyle/>
          <a:p>
            <a:pPr lvl="0"/>
            <a:r>
              <a:rPr lang="fr-FR" dirty="0"/>
              <a:t>Cliquez pour modifier les styles du texte du masque</a:t>
            </a:r>
          </a:p>
          <a:p>
            <a:pPr lvl="1"/>
            <a:r>
              <a:rPr lang="fr-FR" dirty="0"/>
              <a:t>Deuxième niveau</a:t>
            </a:r>
            <a:endParaRPr lang="en-US" dirty="0"/>
          </a:p>
        </p:txBody>
      </p:sp>
      <p:sp>
        <p:nvSpPr>
          <p:cNvPr id="2" name="Title Placeholder 1"/>
          <p:cNvSpPr>
            <a:spLocks noGrp="1"/>
          </p:cNvSpPr>
          <p:nvPr>
            <p:ph type="title"/>
          </p:nvPr>
        </p:nvSpPr>
        <p:spPr>
          <a:xfrm>
            <a:off x="519727" y="2491274"/>
            <a:ext cx="6520220" cy="471130"/>
          </a:xfrm>
          <a:prstGeom prst="rect">
            <a:avLst/>
          </a:prstGeom>
        </p:spPr>
        <p:txBody>
          <a:bodyPr vert="horz" lIns="0" tIns="0" rIns="0" bIns="0" rtlCol="0" anchor="t" anchorCtr="0">
            <a:noAutofit/>
          </a:bodyPr>
          <a:lstStyle/>
          <a:p>
            <a:r>
              <a:rPr lang="fr-FR" dirty="0"/>
              <a:t>titre</a:t>
            </a:r>
            <a:endParaRPr lang="en-US" dirty="0"/>
          </a:p>
        </p:txBody>
      </p:sp>
    </p:spTree>
    <p:extLst>
      <p:ext uri="{BB962C8B-B14F-4D97-AF65-F5344CB8AC3E}">
        <p14:creationId xmlns:p14="http://schemas.microsoft.com/office/powerpoint/2010/main" val="516741711"/>
      </p:ext>
    </p:extLst>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755934" rtl="0" eaLnBrk="1" latinLnBrk="0" hangingPunct="1">
        <a:lnSpc>
          <a:spcPct val="90000"/>
        </a:lnSpc>
        <a:spcBef>
          <a:spcPct val="0"/>
        </a:spcBef>
        <a:buNone/>
        <a:defRPr sz="4300" kern="1200" cap="all" baseline="0">
          <a:solidFill>
            <a:schemeClr val="accent1"/>
          </a:solidFill>
          <a:latin typeface="Montserrat ExtraBold" panose="00000900000000000000" pitchFamily="2" charset="0"/>
          <a:ea typeface="+mj-ea"/>
          <a:cs typeface="+mj-cs"/>
        </a:defRPr>
      </a:lvl1pPr>
    </p:titleStyle>
    <p:bodyStyle>
      <a:lvl1pPr marL="0" indent="0" algn="l" defTabSz="755934" rtl="0" eaLnBrk="1" latinLnBrk="0" hangingPunct="1">
        <a:lnSpc>
          <a:spcPct val="90000"/>
        </a:lnSpc>
        <a:spcBef>
          <a:spcPts val="0"/>
        </a:spcBef>
        <a:spcAft>
          <a:spcPts val="1200"/>
        </a:spcAft>
        <a:buFont typeface="Arial" panose="020B0604020202020204" pitchFamily="34" charset="0"/>
        <a:buNone/>
        <a:defRPr sz="2400" b="1" kern="1200">
          <a:solidFill>
            <a:schemeClr val="accent1"/>
          </a:solidFill>
          <a:latin typeface="Montserrat" panose="00000500000000000000" pitchFamily="2" charset="0"/>
          <a:ea typeface="+mn-ea"/>
          <a:cs typeface="+mn-cs"/>
        </a:defRPr>
      </a:lvl1pPr>
      <a:lvl2pPr marL="0" indent="0" algn="l" defTabSz="755934" rtl="0" eaLnBrk="1" latinLnBrk="0" hangingPunct="1">
        <a:lnSpc>
          <a:spcPct val="90000"/>
        </a:lnSpc>
        <a:spcBef>
          <a:spcPts val="413"/>
        </a:spcBef>
        <a:buFont typeface="Arial" panose="020B0604020202020204" pitchFamily="34" charset="0"/>
        <a:buNone/>
        <a:defRPr sz="1400" b="1" kern="1200">
          <a:solidFill>
            <a:schemeClr val="accent1"/>
          </a:solidFill>
          <a:latin typeface="Montserrat" panose="00000500000000000000" pitchFamily="2" charset="0"/>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100" kern="1200">
          <a:solidFill>
            <a:schemeClr val="tx1"/>
          </a:solidFill>
          <a:latin typeface="Montserrat" panose="00000500000000000000" pitchFamily="2" charset="0"/>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ontserrat" panose="00000500000000000000" pitchFamily="2" charset="0"/>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ontserrat" panose="00000500000000000000" pitchFamily="2" charset="0"/>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rh.laposte.fr/evoluer-dans-le-groupe" TargetMode="External"/><Relationship Id="rId2" Type="http://schemas.openxmlformats.org/officeDocument/2006/relationships/hyperlink" Target="https://www.rh.laposte.fr/"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 xmlns:a16="http://schemas.microsoft.com/office/drawing/2014/main" id="{8C645E26-FE03-4BCE-9361-CCEE088D6B51}"/>
              </a:ext>
            </a:extLst>
          </p:cNvPr>
          <p:cNvSpPr>
            <a:spLocks noGrp="1"/>
          </p:cNvSpPr>
          <p:nvPr>
            <p:ph type="title"/>
          </p:nvPr>
        </p:nvSpPr>
        <p:spPr/>
        <p:txBody>
          <a:bodyPr/>
          <a:lstStyle/>
          <a:p>
            <a:r>
              <a:rPr lang="fr-FR" dirty="0"/>
              <a:t>Mémo </a:t>
            </a:r>
            <a:r>
              <a:rPr lang="fr-FR" dirty="0" err="1"/>
              <a:t>rh</a:t>
            </a:r>
            <a:endParaRPr lang="fr-FR" dirty="0"/>
          </a:p>
        </p:txBody>
      </p:sp>
      <p:sp>
        <p:nvSpPr>
          <p:cNvPr id="5" name="Espace réservé du contenu 4">
            <a:extLst>
              <a:ext uri="{FF2B5EF4-FFF2-40B4-BE49-F238E27FC236}">
                <a16:creationId xmlns="" xmlns:a16="http://schemas.microsoft.com/office/drawing/2014/main" id="{6152C15C-DDFE-4124-B735-64BB59E98702}"/>
              </a:ext>
            </a:extLst>
          </p:cNvPr>
          <p:cNvSpPr>
            <a:spLocks noGrp="1"/>
          </p:cNvSpPr>
          <p:nvPr>
            <p:ph idx="1"/>
          </p:nvPr>
        </p:nvSpPr>
        <p:spPr>
          <a:xfrm>
            <a:off x="650371" y="2817849"/>
            <a:ext cx="6266596" cy="633478"/>
          </a:xfrm>
        </p:spPr>
        <p:txBody>
          <a:bodyPr/>
          <a:lstStyle/>
          <a:p>
            <a:pPr>
              <a:lnSpc>
                <a:spcPct val="100000"/>
              </a:lnSpc>
            </a:pPr>
            <a:r>
              <a:rPr lang="fr-FR" dirty="0" smtClean="0"/>
              <a:t>Je veux changer de carrière : le parcours pionnier</a:t>
            </a:r>
            <a:endParaRPr lang="fr-FR" sz="2000" dirty="0"/>
          </a:p>
        </p:txBody>
      </p:sp>
      <p:sp>
        <p:nvSpPr>
          <p:cNvPr id="14" name="Espace réservé du contenu 7">
            <a:extLst>
              <a:ext uri="{FF2B5EF4-FFF2-40B4-BE49-F238E27FC236}">
                <a16:creationId xmlns="" xmlns:a16="http://schemas.microsoft.com/office/drawing/2014/main" id="{B3FF5FEB-D5E2-412C-B5F0-41B5F4804C48}"/>
              </a:ext>
            </a:extLst>
          </p:cNvPr>
          <p:cNvSpPr>
            <a:spLocks noGrp="1"/>
          </p:cNvSpPr>
          <p:nvPr>
            <p:ph idx="15"/>
          </p:nvPr>
        </p:nvSpPr>
        <p:spPr>
          <a:xfrm>
            <a:off x="755997" y="6076617"/>
            <a:ext cx="6055347" cy="1418443"/>
          </a:xfrm>
        </p:spPr>
        <p:txBody>
          <a:bodyPr/>
          <a:lstStyle/>
          <a:p>
            <a:r>
              <a:rPr lang="fr-FR" dirty="0"/>
              <a:t>DATE DE PUBLICATION DU MÉMO  |  </a:t>
            </a:r>
            <a:r>
              <a:rPr lang="fr-FR" b="0" dirty="0" smtClean="0"/>
              <a:t>Juillet 2021</a:t>
            </a:r>
            <a:endParaRPr lang="fr-FR" b="0" dirty="0"/>
          </a:p>
          <a:p>
            <a:r>
              <a:rPr lang="fr-FR" dirty="0"/>
              <a:t>DATE DE FIN D’APPLICATION  |  </a:t>
            </a:r>
            <a:r>
              <a:rPr lang="fr-FR" b="0" dirty="0" smtClean="0"/>
              <a:t>31 décembre 2023</a:t>
            </a:r>
            <a:endParaRPr lang="fr-FR" b="0" dirty="0"/>
          </a:p>
          <a:p>
            <a:r>
              <a:rPr lang="fr-FR" dirty="0"/>
              <a:t>PÉRIMÈTRE D’APPLICATION  |  </a:t>
            </a:r>
            <a:r>
              <a:rPr lang="fr-FR" b="0" dirty="0"/>
              <a:t>La Poste </a:t>
            </a:r>
            <a:r>
              <a:rPr lang="fr-FR" b="0" dirty="0">
                <a:solidFill>
                  <a:srgbClr val="003DA5"/>
                </a:solidFill>
              </a:rPr>
              <a:t>SA </a:t>
            </a:r>
          </a:p>
          <a:p>
            <a:r>
              <a:rPr lang="fr-FR" dirty="0"/>
              <a:t>POPULATION D’APPLICATION  |  </a:t>
            </a:r>
            <a:r>
              <a:rPr lang="fr-FR" b="0" dirty="0"/>
              <a:t>F</a:t>
            </a:r>
            <a:r>
              <a:rPr lang="fr-FR" b="0" dirty="0" smtClean="0"/>
              <a:t>onctionnaire </a:t>
            </a:r>
            <a:r>
              <a:rPr lang="fr-FR" b="0" dirty="0"/>
              <a:t>et </a:t>
            </a:r>
            <a:r>
              <a:rPr lang="fr-FR" b="0" dirty="0" smtClean="0"/>
              <a:t>salarié</a:t>
            </a:r>
            <a:endParaRPr lang="fr-FR" b="0" dirty="0"/>
          </a:p>
        </p:txBody>
      </p:sp>
      <p:sp>
        <p:nvSpPr>
          <p:cNvPr id="10" name="Espace réservé du contenu 8">
            <a:extLst>
              <a:ext uri="{FF2B5EF4-FFF2-40B4-BE49-F238E27FC236}">
                <a16:creationId xmlns="" xmlns:a16="http://schemas.microsoft.com/office/drawing/2014/main" id="{53EF0A20-A797-4AF6-97B7-F857600045D9}"/>
              </a:ext>
            </a:extLst>
          </p:cNvPr>
          <p:cNvSpPr>
            <a:spLocks noGrp="1"/>
          </p:cNvSpPr>
          <p:nvPr>
            <p:ph idx="16"/>
          </p:nvPr>
        </p:nvSpPr>
        <p:spPr>
          <a:xfrm>
            <a:off x="755650" y="3878263"/>
            <a:ext cx="2771775" cy="2339975"/>
          </a:xfrm>
        </p:spPr>
        <p:txBody>
          <a:bodyPr/>
          <a:lstStyle/>
          <a:p>
            <a:r>
              <a:rPr lang="fr-FR" sz="1400" dirty="0"/>
              <a:t>L’accord social du 4 mai 2021 crée </a:t>
            </a:r>
            <a:r>
              <a:rPr lang="fr-FR" sz="1400" dirty="0" smtClean="0"/>
              <a:t>un nouveau dispositif de mobilité interne :  le </a:t>
            </a:r>
            <a:r>
              <a:rPr lang="fr-FR" sz="1400" dirty="0"/>
              <a:t>parcours </a:t>
            </a:r>
            <a:r>
              <a:rPr lang="fr-FR" sz="1400" dirty="0" smtClean="0"/>
              <a:t>pionnier</a:t>
            </a:r>
            <a:r>
              <a:rPr lang="fr-FR" sz="1400" dirty="0"/>
              <a:t> !</a:t>
            </a:r>
            <a:endParaRPr lang="fr-FR" sz="1400" dirty="0" smtClean="0"/>
          </a:p>
          <a:p>
            <a:endParaRPr lang="fr-FR" sz="1400" dirty="0" smtClean="0"/>
          </a:p>
        </p:txBody>
      </p:sp>
      <p:pic>
        <p:nvPicPr>
          <p:cNvPr id="12" name="Image 11"/>
          <p:cNvPicPr>
            <a:picLocks noChangeAspect="1"/>
          </p:cNvPicPr>
          <p:nvPr/>
        </p:nvPicPr>
        <p:blipFill>
          <a:blip r:embed="rId2"/>
          <a:stretch>
            <a:fillRect/>
          </a:stretch>
        </p:blipFill>
        <p:spPr>
          <a:xfrm>
            <a:off x="1394773" y="4801397"/>
            <a:ext cx="1189633" cy="738393"/>
          </a:xfrm>
          <a:prstGeom prst="rect">
            <a:avLst/>
          </a:prstGeom>
        </p:spPr>
      </p:pic>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9909" y="3878263"/>
            <a:ext cx="3265311" cy="1836737"/>
          </a:xfrm>
          <a:prstGeom prst="rect">
            <a:avLst/>
          </a:prstGeom>
        </p:spPr>
      </p:pic>
      <p:sp>
        <p:nvSpPr>
          <p:cNvPr id="9" name="Rectangle 8"/>
          <p:cNvSpPr/>
          <p:nvPr/>
        </p:nvSpPr>
        <p:spPr>
          <a:xfrm>
            <a:off x="755650" y="7856677"/>
            <a:ext cx="6334120" cy="2149050"/>
          </a:xfrm>
          <a:prstGeom prst="rect">
            <a:avLst/>
          </a:prstGeom>
          <a:ln>
            <a:noFill/>
          </a:ln>
        </p:spPr>
        <p:txBody>
          <a:bodyPr wrap="square">
            <a:spAutoFit/>
          </a:bodyPr>
          <a:lstStyle/>
          <a:p>
            <a:pPr defTabSz="755934">
              <a:lnSpc>
                <a:spcPct val="90000"/>
              </a:lnSpc>
            </a:pPr>
            <a:r>
              <a:rPr lang="fr-FR" sz="1200" b="1" dirty="0" smtClean="0">
                <a:solidFill>
                  <a:schemeClr val="accent1"/>
                </a:solidFill>
                <a:latin typeface="Montserrat" panose="00000500000000000000" pitchFamily="2" charset="0"/>
              </a:rPr>
              <a:t>Quelles sont les caractéristiques du parcours pionnier :</a:t>
            </a:r>
          </a:p>
          <a:p>
            <a:pPr defTabSz="755934">
              <a:lnSpc>
                <a:spcPct val="90000"/>
              </a:lnSpc>
            </a:pPr>
            <a:endParaRPr lang="fr-FR" sz="1200" b="1" dirty="0">
              <a:solidFill>
                <a:schemeClr val="accent1"/>
              </a:solidFill>
              <a:latin typeface="Montserrat" panose="00000500000000000000" pitchFamily="2" charset="0"/>
            </a:endParaRPr>
          </a:p>
          <a:p>
            <a:pPr marL="171450" indent="-171450" defTabSz="755934">
              <a:lnSpc>
                <a:spcPct val="90000"/>
              </a:lnSpc>
              <a:buFont typeface="Arial" panose="020B0604020202020204" pitchFamily="34" charset="0"/>
              <a:buChar char="•"/>
            </a:pPr>
            <a:r>
              <a:rPr lang="fr-FR" sz="1050" dirty="0" smtClean="0">
                <a:latin typeface="Montserrat" panose="00000500000000000000" pitchFamily="2" charset="0"/>
              </a:rPr>
              <a:t>Le parcours pionnier me permet de changer de carrière, d’aller vers un métier éloigné en terme de compétences et en fort écart entre mon grade et le niveau de classification du poste , mais pour lequel je  dispose d’une motivation et d’un potentiel réels</a:t>
            </a:r>
          </a:p>
          <a:p>
            <a:pPr marL="171450" indent="-171450" defTabSz="755934">
              <a:lnSpc>
                <a:spcPct val="90000"/>
              </a:lnSpc>
              <a:buFont typeface="Arial" panose="020B0604020202020204" pitchFamily="34" charset="0"/>
              <a:buChar char="•"/>
            </a:pPr>
            <a:r>
              <a:rPr lang="fr-FR" sz="1050" dirty="0" smtClean="0">
                <a:latin typeface="Montserrat" panose="00000500000000000000" pitchFamily="2" charset="0"/>
              </a:rPr>
              <a:t>Le parcours pionnier me permet d’intégrer un dispositif complet, en offrant des postes localisés, une sélection dédiée, une formation diplômante ou certifiante, </a:t>
            </a:r>
            <a:r>
              <a:rPr lang="fr-FR" sz="1050" dirty="0" err="1" smtClean="0">
                <a:latin typeface="Montserrat" panose="00000500000000000000" pitchFamily="2" charset="0"/>
              </a:rPr>
              <a:t>tutorée</a:t>
            </a:r>
            <a:r>
              <a:rPr lang="fr-FR" sz="1050" dirty="0" smtClean="0">
                <a:latin typeface="Montserrat" panose="00000500000000000000" pitchFamily="2" charset="0"/>
              </a:rPr>
              <a:t> </a:t>
            </a:r>
            <a:r>
              <a:rPr lang="fr-FR" sz="1050" dirty="0">
                <a:latin typeface="Montserrat" panose="00000500000000000000" pitchFamily="2" charset="0"/>
              </a:rPr>
              <a:t>en </a:t>
            </a:r>
            <a:r>
              <a:rPr lang="fr-FR" sz="1050" dirty="0" smtClean="0">
                <a:latin typeface="Montserrat" panose="00000500000000000000" pitchFamily="2" charset="0"/>
              </a:rPr>
              <a:t>alternance </a:t>
            </a:r>
            <a:r>
              <a:rPr lang="fr-FR" sz="1050" dirty="0">
                <a:latin typeface="Montserrat" panose="00000500000000000000" pitchFamily="2" charset="0"/>
              </a:rPr>
              <a:t>sur le </a:t>
            </a:r>
            <a:r>
              <a:rPr lang="fr-FR" sz="1050" dirty="0" smtClean="0">
                <a:latin typeface="Montserrat" panose="00000500000000000000" pitchFamily="2" charset="0"/>
              </a:rPr>
              <a:t>poste.  A l’issue de la formation, une fois la certification acquise, une promotion sur titre est organisée et ma nomination devient effective sur le poste</a:t>
            </a:r>
          </a:p>
          <a:p>
            <a:pPr marL="171450" indent="-171450" defTabSz="755934">
              <a:lnSpc>
                <a:spcPct val="90000"/>
              </a:lnSpc>
              <a:buFont typeface="Arial" panose="020B0604020202020204" pitchFamily="34" charset="0"/>
              <a:buChar char="•"/>
            </a:pPr>
            <a:r>
              <a:rPr lang="fr-FR" sz="1050" dirty="0" smtClean="0">
                <a:latin typeface="Montserrat" panose="00000500000000000000" pitchFamily="2" charset="0"/>
              </a:rPr>
              <a:t>C’est l’opportunité de me réorienter et de conforter mon employabilité  en interne comme en externe avec une formation certifiante et un tutorat de qualité</a:t>
            </a:r>
          </a:p>
          <a:p>
            <a:pPr marL="171450" indent="-171450" defTabSz="755934">
              <a:lnSpc>
                <a:spcPct val="90000"/>
              </a:lnSpc>
              <a:buFont typeface="Arial" panose="020B0604020202020204" pitchFamily="34" charset="0"/>
              <a:buChar char="•"/>
            </a:pPr>
            <a:endParaRPr lang="fr-FR" sz="1000" dirty="0" smtClean="0">
              <a:latin typeface="Montserrat" panose="00000500000000000000" pitchFamily="2" charset="0"/>
            </a:endParaRPr>
          </a:p>
          <a:p>
            <a:pPr marL="171450" indent="-171450" defTabSz="755934">
              <a:lnSpc>
                <a:spcPct val="90000"/>
              </a:lnSpc>
              <a:buFont typeface="Arial" panose="020B0604020202020204" pitchFamily="34" charset="0"/>
              <a:buChar char="•"/>
            </a:pPr>
            <a:endParaRPr lang="fr-FR" sz="1000" dirty="0" smtClean="0">
              <a:latin typeface="Montserrat" panose="00000500000000000000" pitchFamily="2" charset="0"/>
            </a:endParaRPr>
          </a:p>
          <a:p>
            <a:pPr marL="171450" indent="-171450" defTabSz="755934">
              <a:lnSpc>
                <a:spcPct val="90000"/>
              </a:lnSpc>
              <a:buFont typeface="Arial" panose="020B0604020202020204" pitchFamily="34" charset="0"/>
              <a:buChar char="•"/>
            </a:pPr>
            <a:endParaRPr lang="fr-FR" sz="1000" dirty="0" smtClean="0">
              <a:latin typeface="Montserrat" panose="00000500000000000000" pitchFamily="2" charset="0"/>
            </a:endParaRPr>
          </a:p>
        </p:txBody>
      </p:sp>
    </p:spTree>
    <p:extLst>
      <p:ext uri="{BB962C8B-B14F-4D97-AF65-F5344CB8AC3E}">
        <p14:creationId xmlns:p14="http://schemas.microsoft.com/office/powerpoint/2010/main" val="2105788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A131373A-9D92-45FD-BFAA-09A98D75FE85}"/>
              </a:ext>
            </a:extLst>
          </p:cNvPr>
          <p:cNvSpPr>
            <a:spLocks noGrp="1"/>
          </p:cNvSpPr>
          <p:nvPr>
            <p:ph idx="15"/>
          </p:nvPr>
        </p:nvSpPr>
        <p:spPr>
          <a:xfrm>
            <a:off x="819500" y="7296289"/>
            <a:ext cx="6055347" cy="1870546"/>
          </a:xfrm>
        </p:spPr>
        <p:txBody>
          <a:bodyPr>
            <a:normAutofit/>
          </a:bodyPr>
          <a:lstStyle/>
          <a:p>
            <a:endParaRPr lang="fr-FR" dirty="0"/>
          </a:p>
          <a:p>
            <a:pPr algn="l"/>
            <a:r>
              <a:rPr lang="fr-FR" dirty="0"/>
              <a:t>Je contacte mon RH de proximité ou l’Espace Mobilité Recrutement Groupe (EMRG) de ma région. </a:t>
            </a:r>
          </a:p>
          <a:p>
            <a:pPr algn="l"/>
            <a:r>
              <a:rPr lang="fr-FR" dirty="0"/>
              <a:t>Je consulte la </a:t>
            </a:r>
            <a:r>
              <a:rPr lang="fr-FR" dirty="0" smtClean="0"/>
              <a:t>bourse </a:t>
            </a:r>
            <a:r>
              <a:rPr lang="fr-FR" dirty="0"/>
              <a:t>d’Emplois sur </a:t>
            </a:r>
            <a:r>
              <a:rPr lang="fr-FR" dirty="0" err="1"/>
              <a:t>netRH</a:t>
            </a:r>
            <a:r>
              <a:rPr lang="fr-FR" dirty="0"/>
              <a:t>  pour trouver des postes proposés dans le cadre d’un dispositif de mobilité interne. </a:t>
            </a:r>
            <a:r>
              <a:rPr lang="fr-FR" dirty="0">
                <a:hlinkClick r:id="rId2"/>
              </a:rPr>
              <a:t>https://www.rh.laposte.fr/</a:t>
            </a:r>
            <a:endParaRPr lang="fr-FR" dirty="0"/>
          </a:p>
          <a:p>
            <a:pPr algn="l"/>
            <a:endParaRPr lang="fr-FR" dirty="0"/>
          </a:p>
          <a:p>
            <a:pPr algn="l">
              <a:spcBef>
                <a:spcPts val="0"/>
              </a:spcBef>
            </a:pPr>
            <a:r>
              <a:rPr lang="fr-FR" dirty="0"/>
              <a:t>Je consulte le site </a:t>
            </a:r>
            <a:r>
              <a:rPr lang="fr-FR" dirty="0" err="1"/>
              <a:t>m@p</a:t>
            </a:r>
            <a:r>
              <a:rPr lang="fr-FR" dirty="0"/>
              <a:t> rubrique Evoluer dans le Groupe/ Les dispositifs de mobilité.</a:t>
            </a:r>
          </a:p>
          <a:p>
            <a:pPr algn="l">
              <a:spcBef>
                <a:spcPts val="0"/>
              </a:spcBef>
            </a:pPr>
            <a:r>
              <a:rPr lang="fr-FR" dirty="0">
                <a:hlinkClick r:id="rId3"/>
              </a:rPr>
              <a:t>https://www.rh.laposte.fr/evoluer-dans-le-groupe</a:t>
            </a:r>
            <a:endParaRPr lang="fr-FR" dirty="0"/>
          </a:p>
          <a:p>
            <a:endParaRPr lang="fr-FR" dirty="0"/>
          </a:p>
        </p:txBody>
      </p:sp>
      <p:sp>
        <p:nvSpPr>
          <p:cNvPr id="8" name="ZoneTexte 7">
            <a:extLst>
              <a:ext uri="{FF2B5EF4-FFF2-40B4-BE49-F238E27FC236}">
                <a16:creationId xmlns="" xmlns:a16="http://schemas.microsoft.com/office/drawing/2014/main" id="{D6B87483-7D99-46B1-A159-C2321CB73622}"/>
              </a:ext>
            </a:extLst>
          </p:cNvPr>
          <p:cNvSpPr txBox="1"/>
          <p:nvPr/>
        </p:nvSpPr>
        <p:spPr>
          <a:xfrm>
            <a:off x="389164" y="6923110"/>
            <a:ext cx="1642836" cy="746358"/>
          </a:xfrm>
          <a:prstGeom prst="rect">
            <a:avLst/>
          </a:prstGeom>
          <a:solidFill>
            <a:schemeClr val="bg1"/>
          </a:solidFill>
        </p:spPr>
        <p:txBody>
          <a:bodyPr wrap="square" rtlCol="0">
            <a:spAutoFit/>
          </a:bodyPr>
          <a:lstStyle/>
          <a:p>
            <a:pPr>
              <a:lnSpc>
                <a:spcPts val="1700"/>
              </a:lnSpc>
            </a:pPr>
            <a:r>
              <a:rPr lang="fr-FR" dirty="0">
                <a:solidFill>
                  <a:schemeClr val="accent1"/>
                </a:solidFill>
                <a:latin typeface="Montserrat ExtraBold" panose="00000900000000000000" pitchFamily="2" charset="0"/>
              </a:rPr>
              <a:t>POUR </a:t>
            </a:r>
            <a:r>
              <a:rPr lang="fr-FR" dirty="0" smtClean="0">
                <a:solidFill>
                  <a:schemeClr val="accent1"/>
                </a:solidFill>
                <a:latin typeface="Montserrat ExtraBold" panose="00000900000000000000" pitchFamily="2" charset="0"/>
              </a:rPr>
              <a:t>SAVOIR </a:t>
            </a:r>
            <a:r>
              <a:rPr lang="fr-FR" dirty="0">
                <a:solidFill>
                  <a:schemeClr val="accent1"/>
                </a:solidFill>
                <a:latin typeface="Montserrat ExtraBold" panose="00000900000000000000" pitchFamily="2" charset="0"/>
              </a:rPr>
              <a:t>+</a:t>
            </a:r>
          </a:p>
          <a:p>
            <a:pPr>
              <a:lnSpc>
                <a:spcPts val="1700"/>
              </a:lnSpc>
            </a:pPr>
            <a:r>
              <a:rPr lang="fr-FR" dirty="0">
                <a:solidFill>
                  <a:schemeClr val="accent1"/>
                </a:solidFill>
                <a:latin typeface="Montserrat ExtraBold" panose="00000900000000000000" pitchFamily="2" charset="0"/>
              </a:rPr>
              <a:t>EN </a:t>
            </a:r>
          </a:p>
        </p:txBody>
      </p:sp>
      <p:pic>
        <p:nvPicPr>
          <p:cNvPr id="4" name="Image 3"/>
          <p:cNvPicPr>
            <a:picLocks noChangeAspect="1"/>
          </p:cNvPicPr>
          <p:nvPr/>
        </p:nvPicPr>
        <p:blipFill>
          <a:blip r:embed="rId4"/>
          <a:stretch>
            <a:fillRect/>
          </a:stretch>
        </p:blipFill>
        <p:spPr>
          <a:xfrm>
            <a:off x="5685214" y="181023"/>
            <a:ext cx="1189633" cy="738393"/>
          </a:xfrm>
          <a:prstGeom prst="rect">
            <a:avLst/>
          </a:prstGeom>
        </p:spPr>
      </p:pic>
      <p:sp>
        <p:nvSpPr>
          <p:cNvPr id="14" name="Espace réservé du contenu 5"/>
          <p:cNvSpPr txBox="1">
            <a:spLocks/>
          </p:cNvSpPr>
          <p:nvPr/>
        </p:nvSpPr>
        <p:spPr>
          <a:xfrm>
            <a:off x="389164" y="1646389"/>
            <a:ext cx="6485683" cy="2399246"/>
          </a:xfrm>
          <a:prstGeom prst="rect">
            <a:avLst/>
          </a:prstGeom>
          <a:ln>
            <a:solidFill>
              <a:schemeClr val="bg1"/>
            </a:solidFill>
          </a:ln>
        </p:spPr>
        <p:txBody>
          <a:bodyPr/>
          <a:lstStyle>
            <a:lvl1pPr marL="0" indent="0" algn="l" defTabSz="914400" rtl="0" eaLnBrk="1" latinLnBrk="0" hangingPunct="1">
              <a:lnSpc>
                <a:spcPct val="90000"/>
              </a:lnSpc>
              <a:spcBef>
                <a:spcPts val="1000"/>
              </a:spcBef>
              <a:buClr>
                <a:srgbClr val="063E8D"/>
              </a:buClr>
              <a:buFontTx/>
              <a:buNone/>
              <a:defRPr sz="2400" b="0" i="0" kern="1200">
                <a:solidFill>
                  <a:schemeClr val="bg1">
                    <a:lumMod val="50000"/>
                  </a:schemeClr>
                </a:solidFill>
                <a:latin typeface="Montserrat Regular"/>
                <a:ea typeface="+mn-ea"/>
                <a:cs typeface="Montserrat Regular"/>
              </a:defRPr>
            </a:lvl1pPr>
            <a:lvl2pPr marL="800060" indent="-342882" algn="l" defTabSz="914400" rtl="0" eaLnBrk="1" latinLnBrk="0" hangingPunct="1">
              <a:lnSpc>
                <a:spcPct val="90000"/>
              </a:lnSpc>
              <a:spcBef>
                <a:spcPts val="500"/>
              </a:spcBef>
              <a:buClr>
                <a:srgbClr val="063E8D"/>
              </a:buClr>
              <a:buFont typeface="Wingdings" charset="2"/>
              <a:buChar char="§"/>
              <a:defRPr sz="2100" b="0" i="0" kern="1200">
                <a:solidFill>
                  <a:schemeClr val="bg1">
                    <a:lumMod val="50000"/>
                  </a:schemeClr>
                </a:solidFill>
                <a:latin typeface="Montserrat Regular"/>
                <a:ea typeface="+mn-ea"/>
                <a:cs typeface="Montserrat Regular"/>
              </a:defRPr>
            </a:lvl2pPr>
            <a:lvl3pPr marL="1200091" indent="-285737" algn="l" defTabSz="914400" rtl="0" eaLnBrk="1" latinLnBrk="0" hangingPunct="1">
              <a:lnSpc>
                <a:spcPct val="90000"/>
              </a:lnSpc>
              <a:spcBef>
                <a:spcPts val="500"/>
              </a:spcBef>
              <a:buClr>
                <a:srgbClr val="063E8D"/>
              </a:buClr>
              <a:buFont typeface="Wingdings" charset="2"/>
              <a:buChar char="§"/>
              <a:defRPr sz="1800" b="0" i="0" kern="1200">
                <a:solidFill>
                  <a:schemeClr val="bg1">
                    <a:lumMod val="50000"/>
                  </a:schemeClr>
                </a:solidFill>
                <a:latin typeface="Montserrat Regular"/>
                <a:ea typeface="+mn-ea"/>
                <a:cs typeface="Montserrat Regular"/>
              </a:defRPr>
            </a:lvl3pPr>
            <a:lvl4pPr marL="1657268" indent="-285737" algn="l" defTabSz="914400" rtl="0" eaLnBrk="1" latinLnBrk="0" hangingPunct="1">
              <a:lnSpc>
                <a:spcPct val="90000"/>
              </a:lnSpc>
              <a:spcBef>
                <a:spcPts val="500"/>
              </a:spcBef>
              <a:buClr>
                <a:srgbClr val="063E8D"/>
              </a:buClr>
              <a:buFont typeface="Wingdings" charset="2"/>
              <a:buChar char="§"/>
              <a:defRPr sz="1500" b="0" i="0" kern="1200">
                <a:solidFill>
                  <a:schemeClr val="bg1">
                    <a:lumMod val="50000"/>
                  </a:schemeClr>
                </a:solidFill>
                <a:latin typeface="Montserrat Regular"/>
                <a:ea typeface="+mn-ea"/>
                <a:cs typeface="Montserrat Regular"/>
              </a:defRPr>
            </a:lvl4pPr>
            <a:lvl5pPr marL="2114446" indent="-285737" algn="l" defTabSz="914400" rtl="0" eaLnBrk="1" latinLnBrk="0" hangingPunct="1">
              <a:lnSpc>
                <a:spcPct val="90000"/>
              </a:lnSpc>
              <a:spcBef>
                <a:spcPts val="500"/>
              </a:spcBef>
              <a:buClr>
                <a:srgbClr val="063E8D"/>
              </a:buClr>
              <a:buFont typeface="Wingdings" charset="2"/>
              <a:buChar char="§"/>
              <a:defRPr sz="1200" b="0" i="0" kern="1200">
                <a:solidFill>
                  <a:schemeClr val="bg1">
                    <a:lumMod val="50000"/>
                  </a:schemeClr>
                </a:solidFill>
                <a:latin typeface="Montserrat Regular"/>
                <a:ea typeface="+mn-ea"/>
                <a:cs typeface="Montserrat Regular"/>
              </a:defRPr>
            </a:lvl5pPr>
            <a:lvl6pPr marL="25146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9pPr>
          </a:lstStyle>
          <a:p>
            <a:pPr marL="0" lvl="1" indent="0" algn="just" fontAlgn="ctr">
              <a:lnSpc>
                <a:spcPct val="100000"/>
              </a:lnSpc>
              <a:spcBef>
                <a:spcPts val="400"/>
              </a:spcBef>
              <a:buClr>
                <a:schemeClr val="tx1">
                  <a:lumMod val="50000"/>
                  <a:lumOff val="50000"/>
                </a:schemeClr>
              </a:buClr>
              <a:buFont typeface="Wingdings" charset="2"/>
              <a:buNone/>
              <a:defRPr/>
            </a:pPr>
            <a:endParaRPr lang="fr-FR" sz="1200" b="1" dirty="0">
              <a:solidFill>
                <a:schemeClr val="accent1"/>
              </a:solidFill>
              <a:latin typeface="Montserrat" panose="00000500000000000000" pitchFamily="2" charset="0"/>
            </a:endParaRPr>
          </a:p>
          <a:p>
            <a:pPr marL="171450" lvl="1" indent="-171450" fontAlgn="ctr">
              <a:lnSpc>
                <a:spcPct val="100000"/>
              </a:lnSpc>
              <a:spcBef>
                <a:spcPts val="0"/>
              </a:spcBef>
              <a:buClrTx/>
              <a:buFont typeface="Arial" panose="020B0604020202020204" pitchFamily="34" charset="0"/>
              <a:buChar char="•"/>
              <a:defRPr/>
            </a:pPr>
            <a:r>
              <a:rPr lang="fr-FR" sz="1050" dirty="0">
                <a:solidFill>
                  <a:schemeClr val="tx1"/>
                </a:solidFill>
                <a:latin typeface="Montserrat" panose="00000500000000000000" pitchFamily="2" charset="0"/>
              </a:rPr>
              <a:t>Mon projet professionnel correspond à la fonction </a:t>
            </a:r>
            <a:r>
              <a:rPr lang="fr-FR" sz="1050" dirty="0" smtClean="0">
                <a:solidFill>
                  <a:schemeClr val="tx1"/>
                </a:solidFill>
                <a:latin typeface="Montserrat" panose="00000500000000000000" pitchFamily="2" charset="0"/>
              </a:rPr>
              <a:t>recherchée et je l’ai partagé avec mon manager en entretien professionnel.  </a:t>
            </a:r>
            <a:r>
              <a:rPr lang="fr-FR" sz="1050" dirty="0">
                <a:solidFill>
                  <a:schemeClr val="tx1"/>
                </a:solidFill>
                <a:latin typeface="Montserrat" panose="00000500000000000000" pitchFamily="2" charset="0"/>
              </a:rPr>
              <a:t>j’ai </a:t>
            </a:r>
            <a:r>
              <a:rPr lang="fr-FR" sz="1050" dirty="0" smtClean="0">
                <a:solidFill>
                  <a:schemeClr val="tx1"/>
                </a:solidFill>
                <a:latin typeface="Montserrat" panose="00000500000000000000" pitchFamily="2" charset="0"/>
              </a:rPr>
              <a:t>plusieurs niveaux  de </a:t>
            </a:r>
            <a:r>
              <a:rPr lang="fr-FR" sz="1050" dirty="0">
                <a:solidFill>
                  <a:schemeClr val="tx1"/>
                </a:solidFill>
                <a:latin typeface="Montserrat" panose="00000500000000000000" pitchFamily="2" charset="0"/>
              </a:rPr>
              <a:t>classification </a:t>
            </a:r>
            <a:r>
              <a:rPr lang="fr-FR" sz="1050" dirty="0" smtClean="0">
                <a:solidFill>
                  <a:schemeClr val="tx1"/>
                </a:solidFill>
                <a:latin typeface="Montserrat" panose="00000500000000000000" pitchFamily="2" charset="0"/>
              </a:rPr>
              <a:t>d’écart mais je suis très motivé.  </a:t>
            </a:r>
            <a:r>
              <a:rPr lang="fr-FR" sz="1050" dirty="0">
                <a:solidFill>
                  <a:schemeClr val="tx1"/>
                </a:solidFill>
                <a:latin typeface="Montserrat" panose="00000500000000000000" pitchFamily="2" charset="0"/>
              </a:rPr>
              <a:t>J</a:t>
            </a:r>
            <a:r>
              <a:rPr lang="fr-FR" sz="1050" dirty="0" smtClean="0">
                <a:solidFill>
                  <a:schemeClr val="tx1"/>
                </a:solidFill>
                <a:latin typeface="Montserrat" panose="00000500000000000000" pitchFamily="2" charset="0"/>
              </a:rPr>
              <a:t>’informe </a:t>
            </a:r>
            <a:r>
              <a:rPr lang="fr-FR" sz="1050" dirty="0">
                <a:solidFill>
                  <a:schemeClr val="tx1"/>
                </a:solidFill>
                <a:latin typeface="Montserrat" panose="00000500000000000000" pitchFamily="2" charset="0"/>
              </a:rPr>
              <a:t>mon manager de mon souhait d’évolution et </a:t>
            </a:r>
            <a:r>
              <a:rPr lang="fr-FR" sz="1050" dirty="0" smtClean="0">
                <a:solidFill>
                  <a:schemeClr val="tx1"/>
                </a:solidFill>
                <a:latin typeface="Montserrat" panose="00000500000000000000" pitchFamily="2" charset="0"/>
              </a:rPr>
              <a:t>je </a:t>
            </a:r>
            <a:r>
              <a:rPr lang="fr-FR" sz="1050" dirty="0">
                <a:solidFill>
                  <a:schemeClr val="tx1"/>
                </a:solidFill>
                <a:latin typeface="Montserrat" panose="00000500000000000000" pitchFamily="2" charset="0"/>
              </a:rPr>
              <a:t>réponds à l’appel à candidature dédié paru sur la b</a:t>
            </a:r>
            <a:r>
              <a:rPr lang="fr-FR" sz="1050" dirty="0" smtClean="0">
                <a:solidFill>
                  <a:schemeClr val="tx1"/>
                </a:solidFill>
                <a:latin typeface="Montserrat" panose="00000500000000000000" pitchFamily="2" charset="0"/>
              </a:rPr>
              <a:t>ourse d’Emplois ;</a:t>
            </a:r>
          </a:p>
          <a:p>
            <a:pPr marL="171450" lvl="1" indent="-171450" fontAlgn="ctr">
              <a:lnSpc>
                <a:spcPct val="100000"/>
              </a:lnSpc>
              <a:spcBef>
                <a:spcPts val="0"/>
              </a:spcBef>
              <a:buClrTx/>
              <a:buFont typeface="Arial" panose="020B0604020202020204" pitchFamily="34" charset="0"/>
              <a:buChar char="•"/>
              <a:defRPr/>
            </a:pPr>
            <a:endParaRPr lang="fr-FR" sz="1050" dirty="0" smtClean="0">
              <a:solidFill>
                <a:schemeClr val="tx1"/>
              </a:solidFill>
              <a:latin typeface="Montserrat" panose="00000500000000000000" pitchFamily="2" charset="0"/>
            </a:endParaRPr>
          </a:p>
          <a:p>
            <a:pPr marL="171450" lvl="1" indent="-171450" fontAlgn="ctr">
              <a:lnSpc>
                <a:spcPct val="100000"/>
              </a:lnSpc>
              <a:spcBef>
                <a:spcPts val="0"/>
              </a:spcBef>
              <a:buClrTx/>
              <a:buFont typeface="Arial" panose="020B0604020202020204" pitchFamily="34" charset="0"/>
              <a:buChar char="•"/>
              <a:defRPr/>
            </a:pPr>
            <a:r>
              <a:rPr lang="fr-FR" sz="1050" dirty="0" smtClean="0">
                <a:solidFill>
                  <a:schemeClr val="tx1"/>
                </a:solidFill>
                <a:latin typeface="Montserrat" panose="00000500000000000000" pitchFamily="2" charset="0"/>
              </a:rPr>
              <a:t>Je </a:t>
            </a:r>
            <a:r>
              <a:rPr lang="fr-FR" sz="1050" dirty="0">
                <a:solidFill>
                  <a:schemeClr val="tx1"/>
                </a:solidFill>
                <a:latin typeface="Montserrat" panose="00000500000000000000" pitchFamily="2" charset="0"/>
              </a:rPr>
              <a:t>passe les </a:t>
            </a:r>
            <a:r>
              <a:rPr lang="fr-FR" sz="1050" dirty="0" smtClean="0">
                <a:solidFill>
                  <a:schemeClr val="tx1"/>
                </a:solidFill>
                <a:latin typeface="Montserrat" panose="00000500000000000000" pitchFamily="2" charset="0"/>
              </a:rPr>
              <a:t>sélections, réalise une immersion sur le poste pour conforter mon choix, </a:t>
            </a:r>
            <a:r>
              <a:rPr lang="fr-FR" sz="1050" dirty="0">
                <a:solidFill>
                  <a:schemeClr val="tx1"/>
                </a:solidFill>
                <a:latin typeface="Montserrat" panose="00000500000000000000" pitchFamily="2" charset="0"/>
              </a:rPr>
              <a:t>rencontre mon futur manager en dernière </a:t>
            </a:r>
            <a:r>
              <a:rPr lang="fr-FR" sz="1050" dirty="0" smtClean="0">
                <a:solidFill>
                  <a:schemeClr val="tx1"/>
                </a:solidFill>
                <a:latin typeface="Montserrat" panose="00000500000000000000" pitchFamily="2" charset="0"/>
              </a:rPr>
              <a:t>étape lors du jury final, </a:t>
            </a:r>
            <a:r>
              <a:rPr lang="fr-FR" sz="1050" dirty="0">
                <a:solidFill>
                  <a:schemeClr val="tx1"/>
                </a:solidFill>
                <a:latin typeface="Montserrat" panose="00000500000000000000" pitchFamily="2" charset="0"/>
              </a:rPr>
              <a:t>il me </a:t>
            </a:r>
            <a:r>
              <a:rPr lang="fr-FR" sz="1050" dirty="0" smtClean="0">
                <a:solidFill>
                  <a:schemeClr val="tx1"/>
                </a:solidFill>
                <a:latin typeface="Montserrat" panose="00000500000000000000" pitchFamily="2" charset="0"/>
              </a:rPr>
              <a:t>recrute !  J’ai </a:t>
            </a:r>
            <a:r>
              <a:rPr lang="fr-FR" sz="1050" dirty="0">
                <a:solidFill>
                  <a:schemeClr val="tx1"/>
                </a:solidFill>
                <a:latin typeface="Montserrat" panose="00000500000000000000" pitchFamily="2" charset="0"/>
              </a:rPr>
              <a:t>un préavis de 2 à 3 mois avant de partir </a:t>
            </a:r>
            <a:r>
              <a:rPr lang="fr-FR" sz="1050" dirty="0" smtClean="0">
                <a:solidFill>
                  <a:schemeClr val="tx1"/>
                </a:solidFill>
                <a:latin typeface="Montserrat" panose="00000500000000000000" pitchFamily="2" charset="0"/>
              </a:rPr>
              <a:t>en formation ;</a:t>
            </a:r>
          </a:p>
          <a:p>
            <a:pPr marL="171450" lvl="1" indent="-171450" fontAlgn="ctr">
              <a:lnSpc>
                <a:spcPct val="100000"/>
              </a:lnSpc>
              <a:spcBef>
                <a:spcPts val="0"/>
              </a:spcBef>
              <a:buClrTx/>
              <a:buFont typeface="Arial" panose="020B0604020202020204" pitchFamily="34" charset="0"/>
              <a:buChar char="•"/>
              <a:defRPr/>
            </a:pPr>
            <a:endParaRPr lang="fr-FR" sz="1050" dirty="0">
              <a:solidFill>
                <a:schemeClr val="tx1"/>
              </a:solidFill>
              <a:latin typeface="Montserrat" panose="00000500000000000000" pitchFamily="2" charset="0"/>
            </a:endParaRPr>
          </a:p>
          <a:p>
            <a:pPr marL="171450" lvl="1" indent="-171450" fontAlgn="ctr">
              <a:lnSpc>
                <a:spcPct val="100000"/>
              </a:lnSpc>
              <a:spcBef>
                <a:spcPts val="0"/>
              </a:spcBef>
              <a:buClr>
                <a:schemeClr val="tx1">
                  <a:lumMod val="50000"/>
                  <a:lumOff val="50000"/>
                </a:schemeClr>
              </a:buClr>
              <a:buFont typeface="Arial" panose="020B0604020202020204" pitchFamily="34" charset="0"/>
              <a:buChar char="•"/>
              <a:defRPr/>
            </a:pPr>
            <a:r>
              <a:rPr lang="fr-FR" sz="1050" dirty="0" smtClean="0">
                <a:solidFill>
                  <a:schemeClr val="tx1"/>
                </a:solidFill>
                <a:latin typeface="Montserrat" panose="00000500000000000000" pitchFamily="2" charset="0"/>
              </a:rPr>
              <a:t>Je suis mis à disposition de ma nouvelle entité, donc je reste rattaché à mon précédent service, mais je fais mon apprentissage sur mon futur poste où j’alterne formation théorique et apprentissage sur site avec un tuteur ;</a:t>
            </a:r>
          </a:p>
          <a:p>
            <a:pPr marL="171450" lvl="1" indent="-171450" fontAlgn="ctr">
              <a:lnSpc>
                <a:spcPct val="100000"/>
              </a:lnSpc>
              <a:spcBef>
                <a:spcPts val="0"/>
              </a:spcBef>
              <a:buClr>
                <a:schemeClr val="tx1">
                  <a:lumMod val="50000"/>
                  <a:lumOff val="50000"/>
                </a:schemeClr>
              </a:buClr>
              <a:buFont typeface="Arial" panose="020B0604020202020204" pitchFamily="34" charset="0"/>
              <a:buChar char="•"/>
              <a:defRPr/>
            </a:pPr>
            <a:endParaRPr lang="fr-FR" sz="1050" dirty="0" smtClean="0">
              <a:solidFill>
                <a:schemeClr val="tx1"/>
              </a:solidFill>
              <a:latin typeface="Montserrat" panose="00000500000000000000" pitchFamily="2" charset="0"/>
            </a:endParaRPr>
          </a:p>
          <a:p>
            <a:pPr marL="171450" lvl="1" indent="-171450" fontAlgn="ctr">
              <a:lnSpc>
                <a:spcPct val="100000"/>
              </a:lnSpc>
              <a:spcBef>
                <a:spcPts val="0"/>
              </a:spcBef>
              <a:buClr>
                <a:schemeClr val="tx1">
                  <a:lumMod val="50000"/>
                  <a:lumOff val="50000"/>
                </a:schemeClr>
              </a:buClr>
              <a:buFont typeface="Arial" panose="020B0604020202020204" pitchFamily="34" charset="0"/>
              <a:buChar char="•"/>
              <a:defRPr/>
            </a:pPr>
            <a:r>
              <a:rPr lang="fr-FR" sz="1050" dirty="0">
                <a:solidFill>
                  <a:schemeClr val="tx1"/>
                </a:solidFill>
                <a:latin typeface="Montserrat" panose="00000500000000000000" pitchFamily="2" charset="0"/>
              </a:rPr>
              <a:t>Je bénéficie d’une formation </a:t>
            </a:r>
            <a:r>
              <a:rPr lang="fr-FR" sz="1050" dirty="0" smtClean="0">
                <a:solidFill>
                  <a:schemeClr val="tx1"/>
                </a:solidFill>
                <a:latin typeface="Montserrat" panose="00000500000000000000" pitchFamily="2" charset="0"/>
              </a:rPr>
              <a:t>diplômante ou certifiante financée </a:t>
            </a:r>
            <a:r>
              <a:rPr lang="fr-FR" sz="1050" dirty="0">
                <a:solidFill>
                  <a:schemeClr val="tx1"/>
                </a:solidFill>
                <a:latin typeface="Montserrat" panose="00000500000000000000" pitchFamily="2" charset="0"/>
              </a:rPr>
              <a:t>par </a:t>
            </a:r>
            <a:r>
              <a:rPr lang="fr-FR" sz="1050" dirty="0" smtClean="0">
                <a:solidFill>
                  <a:schemeClr val="tx1"/>
                </a:solidFill>
                <a:latin typeface="Montserrat" panose="00000500000000000000" pitchFamily="2" charset="0"/>
              </a:rPr>
              <a:t>l’entreprise, dispensée par un organisme externe de formation. Tous </a:t>
            </a:r>
            <a:r>
              <a:rPr lang="fr-FR" sz="1050" dirty="0">
                <a:solidFill>
                  <a:schemeClr val="tx1"/>
                </a:solidFill>
                <a:latin typeface="Montserrat" panose="00000500000000000000" pitchFamily="2" charset="0"/>
              </a:rPr>
              <a:t>l</a:t>
            </a:r>
            <a:r>
              <a:rPr lang="fr-FR" sz="1050" dirty="0" smtClean="0">
                <a:solidFill>
                  <a:schemeClr val="tx1"/>
                </a:solidFill>
                <a:latin typeface="Montserrat" panose="00000500000000000000" pitchFamily="2" charset="0"/>
              </a:rPr>
              <a:t>es </a:t>
            </a:r>
            <a:r>
              <a:rPr lang="fr-FR" sz="1050" dirty="0">
                <a:solidFill>
                  <a:schemeClr val="tx1"/>
                </a:solidFill>
                <a:latin typeface="Montserrat" panose="00000500000000000000" pitchFamily="2" charset="0"/>
              </a:rPr>
              <a:t>frais </a:t>
            </a:r>
            <a:r>
              <a:rPr lang="fr-FR" sz="1050" dirty="0" smtClean="0">
                <a:solidFill>
                  <a:schemeClr val="tx1"/>
                </a:solidFill>
                <a:latin typeface="Montserrat" panose="00000500000000000000" pitchFamily="2" charset="0"/>
              </a:rPr>
              <a:t>liés à ma formation sont </a:t>
            </a:r>
            <a:r>
              <a:rPr lang="fr-FR" sz="1050" dirty="0">
                <a:solidFill>
                  <a:schemeClr val="tx1"/>
                </a:solidFill>
                <a:latin typeface="Montserrat" panose="00000500000000000000" pitchFamily="2" charset="0"/>
              </a:rPr>
              <a:t>pris en </a:t>
            </a:r>
            <a:r>
              <a:rPr lang="fr-FR" sz="1050" dirty="0" smtClean="0">
                <a:solidFill>
                  <a:schemeClr val="tx1"/>
                </a:solidFill>
                <a:latin typeface="Montserrat" panose="00000500000000000000" pitchFamily="2" charset="0"/>
              </a:rPr>
              <a:t>charge. </a:t>
            </a:r>
            <a:r>
              <a:rPr lang="fr-FR" sz="1050" dirty="0">
                <a:solidFill>
                  <a:schemeClr val="tx1"/>
                </a:solidFill>
                <a:latin typeface="Montserrat" panose="00000500000000000000" pitchFamily="2" charset="0"/>
              </a:rPr>
              <a:t>Ma présence à la formation est </a:t>
            </a:r>
            <a:r>
              <a:rPr lang="fr-FR" sz="1050" dirty="0" smtClean="0">
                <a:solidFill>
                  <a:schemeClr val="tx1"/>
                </a:solidFill>
                <a:latin typeface="Montserrat" panose="00000500000000000000" pitchFamily="2" charset="0"/>
              </a:rPr>
              <a:t>obligatoire</a:t>
            </a:r>
            <a:r>
              <a:rPr lang="fr-FR" sz="1050" dirty="0">
                <a:solidFill>
                  <a:schemeClr val="tx1"/>
                </a:solidFill>
                <a:latin typeface="Montserrat" panose="00000500000000000000" pitchFamily="2" charset="0"/>
              </a:rPr>
              <a:t> </a:t>
            </a:r>
            <a:r>
              <a:rPr lang="fr-FR" sz="1050" dirty="0" smtClean="0">
                <a:solidFill>
                  <a:schemeClr val="tx1"/>
                </a:solidFill>
                <a:latin typeface="Montserrat" panose="00000500000000000000" pitchFamily="2" charset="0"/>
              </a:rPr>
              <a:t>;</a:t>
            </a:r>
          </a:p>
          <a:p>
            <a:pPr marL="171450" lvl="1" indent="-171450" fontAlgn="ctr">
              <a:lnSpc>
                <a:spcPct val="100000"/>
              </a:lnSpc>
              <a:spcBef>
                <a:spcPts val="0"/>
              </a:spcBef>
              <a:buClr>
                <a:schemeClr val="tx1">
                  <a:lumMod val="50000"/>
                  <a:lumOff val="50000"/>
                </a:schemeClr>
              </a:buClr>
              <a:buFont typeface="Arial" panose="020B0604020202020204" pitchFamily="34" charset="0"/>
              <a:buChar char="•"/>
              <a:defRPr/>
            </a:pPr>
            <a:endParaRPr lang="fr-FR" sz="1050" dirty="0" smtClean="0">
              <a:solidFill>
                <a:schemeClr val="tx1"/>
              </a:solidFill>
              <a:latin typeface="Montserrat" panose="00000500000000000000" pitchFamily="2" charset="0"/>
            </a:endParaRPr>
          </a:p>
          <a:p>
            <a:pPr marL="171450" lvl="1" indent="-171450" fontAlgn="ctr">
              <a:lnSpc>
                <a:spcPct val="100000"/>
              </a:lnSpc>
              <a:spcBef>
                <a:spcPts val="0"/>
              </a:spcBef>
              <a:buClr>
                <a:schemeClr val="tx1">
                  <a:lumMod val="50000"/>
                  <a:lumOff val="50000"/>
                </a:schemeClr>
              </a:buClr>
              <a:buFont typeface="Arial" panose="020B0604020202020204" pitchFamily="34" charset="0"/>
              <a:buChar char="•"/>
              <a:defRPr/>
            </a:pPr>
            <a:r>
              <a:rPr lang="fr-FR" sz="1050" dirty="0" smtClean="0">
                <a:solidFill>
                  <a:schemeClr val="tx1"/>
                </a:solidFill>
                <a:latin typeface="Montserrat" panose="00000500000000000000" pitchFamily="2" charset="0"/>
              </a:rPr>
              <a:t>Je réussis ma certification</a:t>
            </a:r>
            <a:r>
              <a:rPr lang="fr-FR" sz="1050" dirty="0">
                <a:solidFill>
                  <a:schemeClr val="tx1"/>
                </a:solidFill>
                <a:latin typeface="Montserrat" panose="00000500000000000000" pitchFamily="2" charset="0"/>
              </a:rPr>
              <a:t> </a:t>
            </a:r>
            <a:r>
              <a:rPr lang="fr-FR" sz="1050" dirty="0" smtClean="0">
                <a:solidFill>
                  <a:schemeClr val="tx1"/>
                </a:solidFill>
                <a:latin typeface="Montserrat" panose="00000500000000000000" pitchFamily="2" charset="0"/>
              </a:rPr>
              <a:t>et peux accéder à la promotion par RPP. Je ne passe pas d’écrit, car ma certification vaut écrit. Je passe juste un oral.  En cas d’échec à la certification, la mise à disposition s’arrête et je réintègre mon entité d’origine ;</a:t>
            </a:r>
          </a:p>
          <a:p>
            <a:pPr marL="171450" lvl="1" indent="-171450" fontAlgn="ctr">
              <a:lnSpc>
                <a:spcPct val="100000"/>
              </a:lnSpc>
              <a:spcBef>
                <a:spcPts val="0"/>
              </a:spcBef>
              <a:buClr>
                <a:schemeClr val="tx1">
                  <a:lumMod val="50000"/>
                  <a:lumOff val="50000"/>
                </a:schemeClr>
              </a:buClr>
              <a:buFont typeface="Arial" panose="020B0604020202020204" pitchFamily="34" charset="0"/>
              <a:buChar char="•"/>
              <a:defRPr/>
            </a:pPr>
            <a:endParaRPr lang="fr-FR" sz="1050" dirty="0" smtClean="0">
              <a:solidFill>
                <a:schemeClr val="tx1"/>
              </a:solidFill>
              <a:latin typeface="Montserrat" panose="00000500000000000000" pitchFamily="2" charset="0"/>
            </a:endParaRPr>
          </a:p>
          <a:p>
            <a:pPr marL="171450" lvl="1" indent="-171450" fontAlgn="ctr">
              <a:lnSpc>
                <a:spcPct val="100000"/>
              </a:lnSpc>
              <a:spcBef>
                <a:spcPts val="0"/>
              </a:spcBef>
              <a:buClr>
                <a:schemeClr val="tx1">
                  <a:lumMod val="50000"/>
                  <a:lumOff val="50000"/>
                </a:schemeClr>
              </a:buClr>
              <a:buFont typeface="Arial" panose="020B0604020202020204" pitchFamily="34" charset="0"/>
              <a:buChar char="•"/>
              <a:defRPr/>
            </a:pPr>
            <a:r>
              <a:rPr lang="fr-FR" sz="1050" dirty="0" smtClean="0">
                <a:solidFill>
                  <a:schemeClr val="tx1"/>
                </a:solidFill>
                <a:latin typeface="Montserrat" panose="00000500000000000000" pitchFamily="2" charset="0"/>
              </a:rPr>
              <a:t>Je réussis ma RPP, je suis promu et nommé sur mon nouveau poste.</a:t>
            </a:r>
            <a:endParaRPr lang="fr-FR" sz="1050" dirty="0">
              <a:solidFill>
                <a:schemeClr val="tx1"/>
              </a:solidFill>
              <a:latin typeface="Montserrat" panose="00000500000000000000" pitchFamily="2" charset="0"/>
            </a:endParaRPr>
          </a:p>
          <a:p>
            <a:pPr marL="0" lvl="1" indent="0" fontAlgn="ctr">
              <a:lnSpc>
                <a:spcPct val="100000"/>
              </a:lnSpc>
              <a:spcBef>
                <a:spcPts val="0"/>
              </a:spcBef>
              <a:buClr>
                <a:schemeClr val="tx1">
                  <a:lumMod val="50000"/>
                  <a:lumOff val="50000"/>
                </a:schemeClr>
              </a:buClr>
              <a:buNone/>
              <a:defRPr/>
            </a:pPr>
            <a:endParaRPr lang="fr-FR" sz="1050" dirty="0" smtClean="0">
              <a:solidFill>
                <a:schemeClr val="tx1"/>
              </a:solidFill>
              <a:latin typeface="Montserrat" panose="00000500000000000000" pitchFamily="2" charset="0"/>
            </a:endParaRPr>
          </a:p>
        </p:txBody>
      </p:sp>
      <p:sp>
        <p:nvSpPr>
          <p:cNvPr id="9" name="Rectangle 8"/>
          <p:cNvSpPr/>
          <p:nvPr/>
        </p:nvSpPr>
        <p:spPr>
          <a:xfrm>
            <a:off x="389164" y="793732"/>
            <a:ext cx="4847802" cy="646331"/>
          </a:xfrm>
          <a:prstGeom prst="rect">
            <a:avLst/>
          </a:prstGeom>
        </p:spPr>
        <p:txBody>
          <a:bodyPr wrap="none">
            <a:spAutoFit/>
          </a:bodyPr>
          <a:lstStyle/>
          <a:p>
            <a:endParaRPr lang="fr-FR" sz="1200" b="1" dirty="0" smtClean="0">
              <a:solidFill>
                <a:schemeClr val="accent1"/>
              </a:solidFill>
              <a:latin typeface="Montserrat" panose="00000500000000000000" pitchFamily="2" charset="0"/>
            </a:endParaRPr>
          </a:p>
          <a:p>
            <a:endParaRPr lang="fr-FR" sz="1200" b="1" dirty="0">
              <a:solidFill>
                <a:schemeClr val="accent1"/>
              </a:solidFill>
              <a:latin typeface="Montserrat" panose="00000500000000000000" pitchFamily="2" charset="0"/>
            </a:endParaRPr>
          </a:p>
          <a:p>
            <a:r>
              <a:rPr lang="fr-FR" sz="1200" b="1" dirty="0" smtClean="0">
                <a:solidFill>
                  <a:schemeClr val="accent1"/>
                </a:solidFill>
                <a:latin typeface="Montserrat" panose="00000500000000000000" pitchFamily="2" charset="0"/>
              </a:rPr>
              <a:t>Comment, concrètement, j’intègre un parcours pionnier ?</a:t>
            </a:r>
            <a:endParaRPr lang="fr-FR" sz="1200" b="1" dirty="0">
              <a:solidFill>
                <a:schemeClr val="accent1"/>
              </a:solidFill>
              <a:latin typeface="Montserrat" panose="00000500000000000000" pitchFamily="2" charset="0"/>
            </a:endParaRPr>
          </a:p>
        </p:txBody>
      </p:sp>
    </p:spTree>
    <p:extLst>
      <p:ext uri="{BB962C8B-B14F-4D97-AF65-F5344CB8AC3E}">
        <p14:creationId xmlns:p14="http://schemas.microsoft.com/office/powerpoint/2010/main" val="4268490668"/>
      </p:ext>
    </p:extLst>
  </p:cSld>
  <p:clrMapOvr>
    <a:masterClrMapping/>
  </p:clrMapOvr>
</p:sld>
</file>

<file path=ppt/theme/theme1.xml><?xml version="1.0" encoding="utf-8"?>
<a:theme xmlns:a="http://schemas.openxmlformats.org/drawingml/2006/main" name="Thème Office">
  <a:themeElements>
    <a:clrScheme name="La poste gestion des emplois">
      <a:dk1>
        <a:sysClr val="windowText" lastClr="000000"/>
      </a:dk1>
      <a:lt1>
        <a:sysClr val="window" lastClr="FFFFFF"/>
      </a:lt1>
      <a:dk2>
        <a:srgbClr val="706F6F"/>
      </a:dk2>
      <a:lt2>
        <a:srgbClr val="E7E6E6"/>
      </a:lt2>
      <a:accent1>
        <a:srgbClr val="003DA5"/>
      </a:accent1>
      <a:accent2>
        <a:srgbClr val="FFCB05"/>
      </a:accent2>
      <a:accent3>
        <a:srgbClr val="F12535"/>
      </a:accent3>
      <a:accent4>
        <a:srgbClr val="FFFFFF"/>
      </a:accent4>
      <a:accent5>
        <a:srgbClr val="FFFFFF"/>
      </a:accent5>
      <a:accent6>
        <a:srgbClr val="FFFFFF"/>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572</TotalTime>
  <Words>510</Words>
  <Application>Microsoft Office PowerPoint</Application>
  <PresentationFormat>Personnalisé</PresentationFormat>
  <Paragraphs>36</Paragraphs>
  <Slides>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Calibri</vt:lpstr>
      <vt:lpstr>Montserrat</vt:lpstr>
      <vt:lpstr>Montserrat ExtraBold</vt:lpstr>
      <vt:lpstr>Montserrat Regular</vt:lpstr>
      <vt:lpstr>Wingdings</vt:lpstr>
      <vt:lpstr>Thème Office</vt:lpstr>
      <vt:lpstr>Mémo rh</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Sébastien QUESSON</dc:creator>
  <cp:lastModifiedBy>CHAMBERT Isabelle</cp:lastModifiedBy>
  <cp:revision>48</cp:revision>
  <cp:lastPrinted>2021-07-06T13:47:55Z</cp:lastPrinted>
  <dcterms:created xsi:type="dcterms:W3CDTF">2021-05-10T12:04:27Z</dcterms:created>
  <dcterms:modified xsi:type="dcterms:W3CDTF">2021-07-09T16:38:46Z</dcterms:modified>
</cp:coreProperties>
</file>